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notesSlides/notesSlide6.xml" ContentType="application/vnd.openxmlformats-officedocument.presentationml.notesSlide+xml"/>
  <Override PartName="/ppt/charts/chart7.xml" ContentType="application/vnd.openxmlformats-officedocument.drawingml.chart+xml"/>
  <Override PartName="/ppt/notesSlides/notesSlide7.xml" ContentType="application/vnd.openxmlformats-officedocument.presentationml.notesSlide+xml"/>
  <Override PartName="/ppt/charts/chart8.xml" ContentType="application/vnd.openxmlformats-officedocument.drawingml.chart+xml"/>
  <Override PartName="/ppt/notesSlides/notesSlide8.xml" ContentType="application/vnd.openxmlformats-officedocument.presentationml.notesSlide+xml"/>
  <Override PartName="/ppt/charts/chart9.xml" ContentType="application/vnd.openxmlformats-officedocument.drawingml.chart+xml"/>
  <Override PartName="/ppt/notesSlides/notesSlide9.xml" ContentType="application/vnd.openxmlformats-officedocument.presentationml.notesSlide+xml"/>
  <Override PartName="/ppt/charts/chart10.xml" ContentType="application/vnd.openxmlformats-officedocument.drawingml.chart+xml"/>
  <Override PartName="/ppt/notesSlides/notesSlide10.xml" ContentType="application/vnd.openxmlformats-officedocument.presentationml.notesSlide+xml"/>
  <Override PartName="/ppt/charts/chart11.xml" ContentType="application/vnd.openxmlformats-officedocument.drawingml.chart+xml"/>
  <Override PartName="/ppt/drawings/drawing2.xml" ContentType="application/vnd.openxmlformats-officedocument.drawingml.chartshapes+xml"/>
  <Override PartName="/ppt/notesSlides/notesSlide11.xml" ContentType="application/vnd.openxmlformats-officedocument.presentationml.notesSlide+xml"/>
  <Override PartName="/ppt/charts/chart12.xml" ContentType="application/vnd.openxmlformats-officedocument.drawingml.chart+xml"/>
  <Override PartName="/ppt/notesSlides/notesSlide12.xml" ContentType="application/vnd.openxmlformats-officedocument.presentationml.notesSlid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notesSlides/notesSlide13.xml" ContentType="application/vnd.openxmlformats-officedocument.presentationml.notesSlide+xml"/>
  <Override PartName="/ppt/charts/chart19.xml" ContentType="application/vnd.openxmlformats-officedocument.drawingml.chart+xml"/>
  <Override PartName="/ppt/notesSlides/notesSlide14.xml" ContentType="application/vnd.openxmlformats-officedocument.presentationml.notesSlide+xml"/>
  <Override PartName="/ppt/charts/chart20.xml" ContentType="application/vnd.openxmlformats-officedocument.drawingml.chart+xml"/>
  <Override PartName="/ppt/notesSlides/notesSlide15.xml" ContentType="application/vnd.openxmlformats-officedocument.presentationml.notesSlide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drawings/drawing3.xml" ContentType="application/vnd.openxmlformats-officedocument.drawingml.chartshapes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notesSlides/notesSlide16.xml" ContentType="application/vnd.openxmlformats-officedocument.presentationml.notesSlide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notesSlides/notesSlide17.xml" ContentType="application/vnd.openxmlformats-officedocument.presentationml.notesSlide+xml"/>
  <Override PartName="/ppt/charts/chart29.xml" ContentType="application/vnd.openxmlformats-officedocument.drawingml.chart+xml"/>
  <Override PartName="/ppt/notesSlides/notesSlide18.xml" ContentType="application/vnd.openxmlformats-officedocument.presentationml.notesSlide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9.xml" ContentType="application/vnd.openxmlformats-officedocument.presentationml.notesSlide+xml"/>
  <Override PartName="/ppt/charts/chart3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9"/>
  </p:notesMasterIdLst>
  <p:sldIdLst>
    <p:sldId id="305" r:id="rId2"/>
    <p:sldId id="306" r:id="rId3"/>
    <p:sldId id="309" r:id="rId4"/>
    <p:sldId id="318" r:id="rId5"/>
    <p:sldId id="358" r:id="rId6"/>
    <p:sldId id="339" r:id="rId7"/>
    <p:sldId id="382" r:id="rId8"/>
    <p:sldId id="383" r:id="rId9"/>
    <p:sldId id="321" r:id="rId10"/>
    <p:sldId id="359" r:id="rId11"/>
    <p:sldId id="356" r:id="rId12"/>
    <p:sldId id="323" r:id="rId13"/>
    <p:sldId id="324" r:id="rId14"/>
    <p:sldId id="360" r:id="rId15"/>
    <p:sldId id="325" r:id="rId16"/>
    <p:sldId id="327" r:id="rId17"/>
    <p:sldId id="384" r:id="rId18"/>
    <p:sldId id="386" r:id="rId19"/>
    <p:sldId id="328" r:id="rId20"/>
    <p:sldId id="329" r:id="rId21"/>
    <p:sldId id="330" r:id="rId22"/>
    <p:sldId id="331" r:id="rId23"/>
    <p:sldId id="332" r:id="rId24"/>
    <p:sldId id="364" r:id="rId25"/>
    <p:sldId id="333" r:id="rId26"/>
    <p:sldId id="357" r:id="rId27"/>
    <p:sldId id="361" r:id="rId28"/>
    <p:sldId id="369" r:id="rId29"/>
    <p:sldId id="372" r:id="rId30"/>
    <p:sldId id="374" r:id="rId31"/>
    <p:sldId id="375" r:id="rId32"/>
    <p:sldId id="376" r:id="rId33"/>
    <p:sldId id="377" r:id="rId34"/>
    <p:sldId id="378" r:id="rId35"/>
    <p:sldId id="379" r:id="rId36"/>
    <p:sldId id="380" r:id="rId37"/>
    <p:sldId id="338" r:id="rId3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2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niversity of Michigan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B05"/>
    <a:srgbClr val="D86018"/>
    <a:srgbClr val="575294"/>
    <a:srgbClr val="9A3324"/>
    <a:srgbClr val="CFC096"/>
    <a:srgbClr val="9B9A6D"/>
    <a:srgbClr val="00B2A9"/>
    <a:srgbClr val="989C97"/>
    <a:srgbClr val="655A52"/>
    <a:srgbClr val="0027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28" autoAdjust="0"/>
    <p:restoredTop sz="25628" autoAdjust="0"/>
  </p:normalViewPr>
  <p:slideViewPr>
    <p:cSldViewPr>
      <p:cViewPr varScale="1">
        <p:scale>
          <a:sx n="111" d="100"/>
          <a:sy n="111" d="100"/>
        </p:scale>
        <p:origin x="660" y="96"/>
      </p:cViewPr>
      <p:guideLst>
        <p:guide orient="horz" pos="2160"/>
        <p:guide pos="2880"/>
        <p:guide orient="horz" pos="22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816" y="226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22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5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6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7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8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9.xlsx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0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3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Number of surgeons reviewed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Number of Surgeons Reviewed</c:v>
                </c:pt>
              </c:strCache>
            </c:strRef>
          </c:tx>
          <c:spPr>
            <a:ln>
              <a:solidFill>
                <a:srgbClr val="FFCB05"/>
              </a:solidFill>
            </a:ln>
          </c:spPr>
          <c:marker>
            <c:spPr>
              <a:solidFill>
                <a:srgbClr val="FFCB05"/>
              </a:solidFill>
              <a:ln>
                <a:noFill/>
              </a:ln>
            </c:spPr>
          </c:marker>
          <c:cat>
            <c:strRef>
              <c:f>Sheet1!$A$2:$A$15</c:f>
              <c:strCache>
                <c:ptCount val="14"/>
                <c:pt idx="0">
                  <c:v>2010 - 2011</c:v>
                </c:pt>
                <c:pt idx="1">
                  <c:v>2011 - 2012</c:v>
                </c:pt>
                <c:pt idx="2">
                  <c:v>2012 - 2013</c:v>
                </c:pt>
                <c:pt idx="3">
                  <c:v>2013 - 2014</c:v>
                </c:pt>
                <c:pt idx="4">
                  <c:v>2014 - 2015</c:v>
                </c:pt>
                <c:pt idx="5">
                  <c:v>2015-2016</c:v>
                </c:pt>
                <c:pt idx="6">
                  <c:v>2016-2017</c:v>
                </c:pt>
                <c:pt idx="7">
                  <c:v>2017-2018</c:v>
                </c:pt>
                <c:pt idx="8">
                  <c:v>2018-2019</c:v>
                </c:pt>
                <c:pt idx="9">
                  <c:v>2019-2020</c:v>
                </c:pt>
                <c:pt idx="10">
                  <c:v>2020-2021</c:v>
                </c:pt>
                <c:pt idx="11">
                  <c:v>2021-2022</c:v>
                </c:pt>
                <c:pt idx="12">
                  <c:v>2022-2023</c:v>
                </c:pt>
                <c:pt idx="13">
                  <c:v>2023-2024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42</c:v>
                </c:pt>
                <c:pt idx="1">
                  <c:v>48</c:v>
                </c:pt>
                <c:pt idx="2">
                  <c:v>47</c:v>
                </c:pt>
                <c:pt idx="3">
                  <c:v>55</c:v>
                </c:pt>
                <c:pt idx="4">
                  <c:v>53</c:v>
                </c:pt>
                <c:pt idx="5">
                  <c:v>53</c:v>
                </c:pt>
                <c:pt idx="6">
                  <c:v>53</c:v>
                </c:pt>
                <c:pt idx="7">
                  <c:v>54</c:v>
                </c:pt>
                <c:pt idx="8">
                  <c:v>57</c:v>
                </c:pt>
                <c:pt idx="9">
                  <c:v>58</c:v>
                </c:pt>
                <c:pt idx="10">
                  <c:v>57</c:v>
                </c:pt>
                <c:pt idx="11">
                  <c:v>63</c:v>
                </c:pt>
                <c:pt idx="12">
                  <c:v>64</c:v>
                </c:pt>
                <c:pt idx="13">
                  <c:v>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6B7-4C39-9218-2FA7C34F94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740288"/>
        <c:axId val="31742208"/>
      </c:lineChart>
      <c:catAx>
        <c:axId val="317402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1742208"/>
        <c:crosses val="autoZero"/>
        <c:auto val="1"/>
        <c:lblAlgn val="ctr"/>
        <c:lblOffset val="100"/>
        <c:noMultiLvlLbl val="0"/>
      </c:catAx>
      <c:valAx>
        <c:axId val="31742208"/>
        <c:scaling>
          <c:orientation val="minMax"/>
          <c:min val="3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17402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Number of Strabismus Surgery Cases</c:v>
                </c:pt>
              </c:strCache>
            </c:strRef>
          </c:tx>
          <c:spPr>
            <a:solidFill>
              <a:srgbClr val="CFC096"/>
            </a:solidFill>
            <a:ln w="19050">
              <a:solidFill>
                <a:srgbClr val="002060"/>
              </a:solidFill>
            </a:ln>
          </c:spPr>
          <c:invertIfNegative val="0"/>
          <c:dLbls>
            <c:dLbl>
              <c:idx val="11"/>
              <c:tx>
                <c:rich>
                  <a:bodyPr/>
                  <a:lstStyle/>
                  <a:p>
                    <a:fld id="{FDD482BD-22E5-4CEB-9137-95492BEF5B72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6C39-4CDB-AEE1-2434F457A6C8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fld id="{B320FD48-3452-4139-9DF4-9CD5C000F5BE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7BA8-428C-A951-293C553A52D0}"/>
                </c:ext>
              </c:extLst>
            </c:dLbl>
            <c:spPr>
              <a:noFill/>
            </c:spPr>
            <c:txPr>
              <a:bodyPr/>
              <a:lstStyle/>
              <a:p>
                <a:pPr>
                  <a:defRPr baseline="0"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Sheet1!$A$2:$A$15</c:f>
              <c:strCache>
                <c:ptCount val="14"/>
                <c:pt idx="0">
                  <c:v>2010 - 2011</c:v>
                </c:pt>
                <c:pt idx="1">
                  <c:v>2011 - 2012</c:v>
                </c:pt>
                <c:pt idx="2">
                  <c:v>2012 - 2013</c:v>
                </c:pt>
                <c:pt idx="3">
                  <c:v>2013 - 2014</c:v>
                </c:pt>
                <c:pt idx="4">
                  <c:v>2014 - 2015</c:v>
                </c:pt>
                <c:pt idx="5">
                  <c:v>2015-2016</c:v>
                </c:pt>
                <c:pt idx="6">
                  <c:v>2016-2017</c:v>
                </c:pt>
                <c:pt idx="7">
                  <c:v>2017-2018</c:v>
                </c:pt>
                <c:pt idx="8">
                  <c:v>2018-2019</c:v>
                </c:pt>
                <c:pt idx="9">
                  <c:v>2019-2020</c:v>
                </c:pt>
                <c:pt idx="10">
                  <c:v>2020-2021</c:v>
                </c:pt>
                <c:pt idx="11">
                  <c:v>2021-2022</c:v>
                </c:pt>
                <c:pt idx="12">
                  <c:v>2022-2023</c:v>
                </c:pt>
                <c:pt idx="13">
                  <c:v>2023-2024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731</c:v>
                </c:pt>
                <c:pt idx="1">
                  <c:v>792</c:v>
                </c:pt>
                <c:pt idx="2">
                  <c:v>761</c:v>
                </c:pt>
                <c:pt idx="3">
                  <c:v>785</c:v>
                </c:pt>
                <c:pt idx="4">
                  <c:v>697</c:v>
                </c:pt>
                <c:pt idx="5">
                  <c:v>897</c:v>
                </c:pt>
                <c:pt idx="6">
                  <c:v>941</c:v>
                </c:pt>
                <c:pt idx="7">
                  <c:v>826</c:v>
                </c:pt>
                <c:pt idx="8">
                  <c:v>884</c:v>
                </c:pt>
                <c:pt idx="9">
                  <c:v>792</c:v>
                </c:pt>
                <c:pt idx="10">
                  <c:v>810</c:v>
                </c:pt>
                <c:pt idx="11">
                  <c:v>887</c:v>
                </c:pt>
                <c:pt idx="12">
                  <c:v>771</c:v>
                </c:pt>
                <c:pt idx="13">
                  <c:v>843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2E-47A5-BC41-756CF6731D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3844224"/>
        <c:axId val="34013952"/>
      </c:barChart>
      <c:catAx>
        <c:axId val="338442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4013952"/>
        <c:crosses val="autoZero"/>
        <c:auto val="1"/>
        <c:lblAlgn val="ctr"/>
        <c:lblOffset val="100"/>
        <c:noMultiLvlLbl val="0"/>
      </c:catAx>
      <c:valAx>
        <c:axId val="340139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8442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Reoperation Rate within 90 Days</c:v>
                </c:pt>
              </c:strCache>
            </c:strRef>
          </c:tx>
          <c:spPr>
            <a:ln>
              <a:solidFill>
                <a:srgbClr val="CFC096"/>
              </a:solidFill>
            </a:ln>
          </c:spPr>
          <c:marker>
            <c:spPr>
              <a:solidFill>
                <a:srgbClr val="CFC096"/>
              </a:solidFill>
              <a:ln>
                <a:noFill/>
              </a:ln>
            </c:spPr>
          </c:marker>
          <c:cat>
            <c:strRef>
              <c:f>Sheet1!$A$2:$A$15</c:f>
              <c:strCache>
                <c:ptCount val="14"/>
                <c:pt idx="0">
                  <c:v>2010 - 2011</c:v>
                </c:pt>
                <c:pt idx="1">
                  <c:v>2011 - 2012</c:v>
                </c:pt>
                <c:pt idx="2">
                  <c:v>2012 - 2013</c:v>
                </c:pt>
                <c:pt idx="3">
                  <c:v>2013 - 2014</c:v>
                </c:pt>
                <c:pt idx="4">
                  <c:v>2014 - 2015</c:v>
                </c:pt>
                <c:pt idx="5">
                  <c:v>2015-2016</c:v>
                </c:pt>
                <c:pt idx="6">
                  <c:v>2016-2017</c:v>
                </c:pt>
                <c:pt idx="7">
                  <c:v>2017-2018</c:v>
                </c:pt>
                <c:pt idx="8">
                  <c:v>2018-2019</c:v>
                </c:pt>
                <c:pt idx="9">
                  <c:v>2019-2020</c:v>
                </c:pt>
                <c:pt idx="10">
                  <c:v>2020-2021</c:v>
                </c:pt>
                <c:pt idx="11">
                  <c:v>2021-2022</c:v>
                </c:pt>
                <c:pt idx="12">
                  <c:v>2022-2023</c:v>
                </c:pt>
                <c:pt idx="13">
                  <c:v>2023-2024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2.9000000000000001E-2</c:v>
                </c:pt>
                <c:pt idx="1">
                  <c:v>5.0000000000000001E-3</c:v>
                </c:pt>
                <c:pt idx="2">
                  <c:v>8.9999999999999993E-3</c:v>
                </c:pt>
                <c:pt idx="3">
                  <c:v>7.0000000000000001E-3</c:v>
                </c:pt>
                <c:pt idx="4">
                  <c:v>3.5000000000000003E-2</c:v>
                </c:pt>
                <c:pt idx="5">
                  <c:v>4.8000000000000001E-2</c:v>
                </c:pt>
                <c:pt idx="6">
                  <c:v>5.1999999999999998E-2</c:v>
                </c:pt>
                <c:pt idx="7">
                  <c:v>0.04</c:v>
                </c:pt>
                <c:pt idx="8">
                  <c:v>2.3E-2</c:v>
                </c:pt>
                <c:pt idx="9">
                  <c:v>1.9E-2</c:v>
                </c:pt>
                <c:pt idx="10">
                  <c:v>0.01</c:v>
                </c:pt>
                <c:pt idx="11">
                  <c:v>1.2E-2</c:v>
                </c:pt>
                <c:pt idx="12">
                  <c:v>2.1999999999999999E-2</c:v>
                </c:pt>
                <c:pt idx="13">
                  <c:v>3.9549000000000001E-2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8E2-4C8B-AF68-AAFD724A35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677696"/>
        <c:axId val="33680000"/>
      </c:lineChart>
      <c:catAx>
        <c:axId val="336776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3680000"/>
        <c:crosses val="autoZero"/>
        <c:auto val="1"/>
        <c:lblAlgn val="ctr"/>
        <c:lblOffset val="100"/>
        <c:noMultiLvlLbl val="0"/>
      </c:catAx>
      <c:valAx>
        <c:axId val="33680000"/>
        <c:scaling>
          <c:orientation val="minMax"/>
        </c:scaling>
        <c:delete val="0"/>
        <c:axPos val="l"/>
        <c:majorGridlines/>
        <c:numFmt formatCode="0.00%" sourceLinked="0"/>
        <c:majorTickMark val="out"/>
        <c:minorTickMark val="none"/>
        <c:tickLblPos val="nextTo"/>
        <c:crossAx val="3367769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Number of Ptosis Repairs</c:v>
                </c:pt>
              </c:strCache>
            </c:strRef>
          </c:tx>
          <c:spPr>
            <a:solidFill>
              <a:srgbClr val="9A3324"/>
            </a:solidFill>
            <a:ln w="1905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Sheet1!$A$2:$A$15</c:f>
              <c:strCache>
                <c:ptCount val="14"/>
                <c:pt idx="0">
                  <c:v>2010 - 2011</c:v>
                </c:pt>
                <c:pt idx="1">
                  <c:v>2011 - 2012</c:v>
                </c:pt>
                <c:pt idx="2">
                  <c:v>2012 - 2013</c:v>
                </c:pt>
                <c:pt idx="3">
                  <c:v>2013 - 2014</c:v>
                </c:pt>
                <c:pt idx="4">
                  <c:v>2014 - 2015</c:v>
                </c:pt>
                <c:pt idx="5">
                  <c:v>2015-2016</c:v>
                </c:pt>
                <c:pt idx="6">
                  <c:v>2016-2017</c:v>
                </c:pt>
                <c:pt idx="7">
                  <c:v>2017-2018</c:v>
                </c:pt>
                <c:pt idx="8">
                  <c:v>2018-2019</c:v>
                </c:pt>
                <c:pt idx="9">
                  <c:v>2019-2020</c:v>
                </c:pt>
                <c:pt idx="10">
                  <c:v>2020-2021</c:v>
                </c:pt>
                <c:pt idx="11">
                  <c:v>2021-2022</c:v>
                </c:pt>
                <c:pt idx="12">
                  <c:v>2022-2023</c:v>
                </c:pt>
                <c:pt idx="13">
                  <c:v>2022-2024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157</c:v>
                </c:pt>
                <c:pt idx="1">
                  <c:v>158</c:v>
                </c:pt>
                <c:pt idx="2">
                  <c:v>154</c:v>
                </c:pt>
                <c:pt idx="3">
                  <c:v>172</c:v>
                </c:pt>
                <c:pt idx="4">
                  <c:v>177</c:v>
                </c:pt>
                <c:pt idx="5">
                  <c:v>231</c:v>
                </c:pt>
                <c:pt idx="6">
                  <c:v>227</c:v>
                </c:pt>
                <c:pt idx="7">
                  <c:v>226</c:v>
                </c:pt>
                <c:pt idx="8">
                  <c:v>275</c:v>
                </c:pt>
                <c:pt idx="9">
                  <c:v>243</c:v>
                </c:pt>
                <c:pt idx="10">
                  <c:v>208</c:v>
                </c:pt>
                <c:pt idx="11">
                  <c:v>186</c:v>
                </c:pt>
                <c:pt idx="12">
                  <c:v>122</c:v>
                </c:pt>
                <c:pt idx="13">
                  <c:v>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97-451F-9296-572367E535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3888896"/>
        <c:axId val="33929856"/>
      </c:barChart>
      <c:catAx>
        <c:axId val="338888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3929856"/>
        <c:crosses val="autoZero"/>
        <c:auto val="1"/>
        <c:lblAlgn val="ctr"/>
        <c:lblOffset val="100"/>
        <c:noMultiLvlLbl val="0"/>
      </c:catAx>
      <c:valAx>
        <c:axId val="339298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8888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Corneal Transplants: Clear Grafts at 6 months (Target 70%)</c:v>
                </c:pt>
              </c:strCache>
            </c:strRef>
          </c:tx>
          <c:spPr>
            <a:solidFill>
              <a:schemeClr val="bg1">
                <a:lumMod val="20000"/>
                <a:lumOff val="80000"/>
              </a:schemeClr>
            </a:solidFill>
            <a:ln>
              <a:noFill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4EBC7353-E579-49E0-8570-57B89EF9B2B6}" type="VALUE">
                      <a:rPr lang="en-US" sz="160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253B-447C-961B-F9DD4ED8294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78816B0D-EB64-4487-9BE7-DFB1560A8BFE}" type="VALUE">
                      <a:rPr lang="en-US" sz="160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53B-447C-961B-F9DD4ED8294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476C9BF4-62EB-4158-8CBF-EFFB3724518A}" type="VALUE">
                      <a:rPr lang="en-US" sz="160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253B-447C-961B-F9DD4ED8294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3FAAF4B1-FDE1-42D4-B861-0F3B56868E76}" type="VALUE">
                      <a:rPr lang="en-US" sz="160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53B-447C-961B-F9DD4ED82947}"/>
                </c:ext>
              </c:extLst>
            </c:dLbl>
            <c:dLbl>
              <c:idx val="4"/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/>
                    </a:pPr>
                    <a:fld id="{53B3A21C-F3D8-447A-AA3B-45C81CEB370B}" type="VALUE">
                      <a:rPr lang="en-US" sz="1600"/>
                      <a:pPr>
                        <a:defRPr/>
                      </a:pPr>
                      <a:t>[VALUE]</a:t>
                    </a:fld>
                    <a:endParaRPr lang="en-US"/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3040123456790118E-2"/>
                      <c:h val="3.5624999999999997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253B-447C-961B-F9DD4ED82947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2840E84F-B851-44F1-BA7B-878926AC23BC}" type="VALUE">
                      <a:rPr lang="en-US" sz="160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253B-447C-961B-F9DD4ED82947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D323588F-EE53-437C-A90C-CD88DD237274}" type="VALUE">
                      <a:rPr lang="en-US" sz="160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253B-447C-961B-F9DD4ED82947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FCAACED2-A7CA-4EB4-8119-A6E8D10D5E65}" type="VALUE">
                      <a:rPr lang="en-US" sz="160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253B-447C-961B-F9DD4ED82947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0275133C-939A-45DB-981F-3E747181001E}" type="VALUE">
                      <a:rPr lang="en-US" sz="160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253B-447C-961B-F9DD4ED82947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528EF06E-C3A2-42F2-99A9-62F18B866C3F}" type="VALUE">
                      <a:rPr lang="en-US" sz="160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253B-447C-961B-F9DD4ED82947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fld id="{A6466D65-2872-4C9E-813B-5606C1C90DE4}" type="VALUE">
                      <a:rPr lang="en-US" sz="160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253B-447C-961B-F9DD4ED82947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CCB76C04-9883-4217-84E7-A5EC8AEEC61F}" type="VALUE">
                      <a:rPr lang="en-US" sz="160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253B-447C-961B-F9DD4ED82947}"/>
                </c:ext>
              </c:extLst>
            </c:dLbl>
            <c:dLbl>
              <c:idx val="12"/>
              <c:layout>
                <c:manualLayout>
                  <c:x val="-1.3888888888888888E-2"/>
                  <c:y val="3.12500000000000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20C-4FB2-8656-29DC2078FD07}"/>
                </c:ext>
              </c:extLst>
            </c:dLbl>
            <c:dLbl>
              <c:idx val="13"/>
              <c:layout>
                <c:manualLayout>
                  <c:x val="4.6296296296296294E-3"/>
                  <c:y val="-3.12500000000000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20C-4FB2-8656-29DC2078FD07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Sheet1!$A$2:$A$15</c:f>
              <c:strCache>
                <c:ptCount val="14"/>
                <c:pt idx="0">
                  <c:v>2010 - 2011</c:v>
                </c:pt>
                <c:pt idx="1">
                  <c:v>2011 - 2012</c:v>
                </c:pt>
                <c:pt idx="2">
                  <c:v>2012 - 2013</c:v>
                </c:pt>
                <c:pt idx="3">
                  <c:v>2013 - 2014</c:v>
                </c:pt>
                <c:pt idx="4">
                  <c:v>2014 - 2015</c:v>
                </c:pt>
                <c:pt idx="5">
                  <c:v>2015 - 2016</c:v>
                </c:pt>
                <c:pt idx="6">
                  <c:v>2016 - 2017</c:v>
                </c:pt>
                <c:pt idx="7">
                  <c:v>2017-2018</c:v>
                </c:pt>
                <c:pt idx="8">
                  <c:v>2018-2019</c:v>
                </c:pt>
                <c:pt idx="9">
                  <c:v>2019-2020</c:v>
                </c:pt>
                <c:pt idx="10">
                  <c:v>2020-2021</c:v>
                </c:pt>
                <c:pt idx="11">
                  <c:v>2021-2022</c:v>
                </c:pt>
                <c:pt idx="12">
                  <c:v>2022-2023</c:v>
                </c:pt>
                <c:pt idx="13">
                  <c:v>2023-2024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0.95</c:v>
                </c:pt>
                <c:pt idx="1">
                  <c:v>0.95</c:v>
                </c:pt>
                <c:pt idx="2">
                  <c:v>0.86699999999999999</c:v>
                </c:pt>
                <c:pt idx="3">
                  <c:v>0.92500000000000004</c:v>
                </c:pt>
                <c:pt idx="4">
                  <c:v>0.97499999999999998</c:v>
                </c:pt>
                <c:pt idx="5">
                  <c:v>0.92</c:v>
                </c:pt>
                <c:pt idx="6">
                  <c:v>0.92100000000000004</c:v>
                </c:pt>
                <c:pt idx="7">
                  <c:v>0.93700000000000006</c:v>
                </c:pt>
                <c:pt idx="8">
                  <c:v>0.94899999999999995</c:v>
                </c:pt>
                <c:pt idx="9">
                  <c:v>0.93500000000000005</c:v>
                </c:pt>
                <c:pt idx="10">
                  <c:v>0.91100000000000003</c:v>
                </c:pt>
                <c:pt idx="11">
                  <c:v>0.77</c:v>
                </c:pt>
                <c:pt idx="12">
                  <c:v>0.89300000000000002</c:v>
                </c:pt>
                <c:pt idx="13">
                  <c:v>0.88072550000000005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CE-4C0A-8E2A-570E77EE97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080640"/>
        <c:axId val="34088064"/>
      </c:barChart>
      <c:catAx>
        <c:axId val="340806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4088064"/>
        <c:crosses val="autoZero"/>
        <c:auto val="1"/>
        <c:lblAlgn val="ctr"/>
        <c:lblOffset val="100"/>
        <c:noMultiLvlLbl val="0"/>
      </c:catAx>
      <c:valAx>
        <c:axId val="34088064"/>
        <c:scaling>
          <c:orientation val="minMax"/>
          <c:max val="1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340806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53126447429363"/>
          <c:y val="4.1553751093613298E-2"/>
          <c:w val="0.86658033554629199"/>
          <c:h val="0.8191119860017498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PK Transplants: Clear Grafts at 6 months (Target 70%)</c:v>
                </c:pt>
              </c:strCache>
            </c:strRef>
          </c:tx>
          <c:spPr>
            <a:solidFill>
              <a:schemeClr val="bg1">
                <a:lumMod val="20000"/>
                <a:lumOff val="80000"/>
              </a:schemeClr>
            </a:solidFill>
            <a:ln>
              <a:solidFill>
                <a:srgbClr val="FFC000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20000"/>
                  <a:lumOff val="80000"/>
                </a:schemeClr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0-09E5-4C65-8BAE-960124B91ED9}"/>
              </c:ext>
            </c:extLst>
          </c:dPt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Sheet1!$A$2:$A$14</c:f>
              <c:strCache>
                <c:ptCount val="2"/>
                <c:pt idx="0">
                  <c:v>2022-2023</c:v>
                </c:pt>
                <c:pt idx="1">
                  <c:v>2023-2024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0.88200000000000001</c:v>
                </c:pt>
                <c:pt idx="1">
                  <c:v>0.79734400000000005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09E5-4C65-8BAE-960124B91ED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4080640"/>
        <c:axId val="34088064"/>
      </c:barChart>
      <c:catAx>
        <c:axId val="340806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4088064"/>
        <c:crosses val="autoZero"/>
        <c:auto val="1"/>
        <c:lblAlgn val="ctr"/>
        <c:lblOffset val="100"/>
        <c:noMultiLvlLbl val="0"/>
      </c:catAx>
      <c:valAx>
        <c:axId val="34088064"/>
        <c:scaling>
          <c:orientation val="minMax"/>
          <c:max val="1"/>
          <c:min val="0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340806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53126447429363"/>
          <c:y val="4.1553751093613298E-2"/>
          <c:w val="0.86658033554629199"/>
          <c:h val="0.8191119860017498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PK Transplants: Clear Grafts at 6 months (Target 70%)</c:v>
                </c:pt>
              </c:strCache>
            </c:strRef>
          </c:tx>
          <c:spPr>
            <a:solidFill>
              <a:schemeClr val="bg1">
                <a:lumMod val="20000"/>
                <a:lumOff val="80000"/>
              </a:schemeClr>
            </a:solidFill>
            <a:ln>
              <a:noFill/>
            </a:ln>
          </c:spPr>
          <c:invertIfNegative val="0"/>
          <c:dLbls>
            <c:dLbl>
              <c:idx val="0"/>
              <c:layout>
                <c:manualLayout>
                  <c:x val="4.9019607843137254E-3"/>
                  <c:y val="3.6231884057970681E-3"/>
                </c:manualLayout>
              </c:layout>
              <c:tx>
                <c:rich>
                  <a:bodyPr/>
                  <a:lstStyle/>
                  <a:p>
                    <a:fld id="{4EBC7353-E579-49E0-8570-57B89EF9B2B6}" type="VALUE">
                      <a:rPr lang="en-US" sz="160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09E5-4C65-8BAE-960124B91ED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78816B0D-EB64-4487-9BE7-DFB1560A8BFE}" type="VALUE">
                      <a:rPr lang="en-US" sz="160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9E5-4C65-8BAE-960124B91ED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476C9BF4-62EB-4158-8CBF-EFFB3724518A}" type="VALUE">
                      <a:rPr lang="en-US" sz="160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09E5-4C65-8BAE-960124B91ED9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3FAAF4B1-FDE1-42D4-B861-0F3B56868E76}" type="VALUE">
                      <a:rPr lang="en-US" sz="160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9E5-4C65-8BAE-960124B91ED9}"/>
                </c:ext>
              </c:extLst>
            </c:dLbl>
            <c:dLbl>
              <c:idx val="4"/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/>
                    </a:pPr>
                    <a:fld id="{53B3A21C-F3D8-447A-AA3B-45C81CEB370B}" type="VALUE">
                      <a:rPr lang="en-US" sz="1600"/>
                      <a:pPr>
                        <a:defRPr/>
                      </a:pPr>
                      <a:t>[VALUE]</a:t>
                    </a:fld>
                    <a:endParaRPr lang="en-US"/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3040123456790118E-2"/>
                      <c:h val="3.5624999999999997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09E5-4C65-8BAE-960124B91ED9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2840E84F-B851-44F1-BA7B-878926AC23BC}" type="VALUE">
                      <a:rPr lang="en-US" sz="160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09E5-4C65-8BAE-960124B91ED9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D323588F-EE53-437C-A90C-CD88DD237274}" type="VALUE">
                      <a:rPr lang="en-US" sz="160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09E5-4C65-8BAE-960124B91ED9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FCAACED2-A7CA-4EB4-8119-A6E8D10D5E65}" type="VALUE">
                      <a:rPr lang="en-US" sz="160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09E5-4C65-8BAE-960124B91ED9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0275133C-939A-45DB-981F-3E747181001E}" type="VALUE">
                      <a:rPr lang="en-US" sz="160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09E5-4C65-8BAE-960124B91ED9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528EF06E-C3A2-42F2-99A9-62F18B866C3F}" type="VALUE">
                      <a:rPr lang="en-US" sz="160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09E5-4C65-8BAE-960124B91ED9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fld id="{A6466D65-2872-4C9E-813B-5606C1C90DE4}" type="VALUE">
                      <a:rPr lang="en-US" sz="160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09E5-4C65-8BAE-960124B91ED9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CCB76C04-9883-4217-84E7-A5EC8AEEC61F}" type="VALUE">
                      <a:rPr lang="en-US" sz="160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09E5-4C65-8BAE-960124B91ED9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Sheet1!$A$2:$A$14</c:f>
              <c:strCache>
                <c:ptCount val="2"/>
                <c:pt idx="0">
                  <c:v>2022-2023</c:v>
                </c:pt>
                <c:pt idx="1">
                  <c:v>2023-2024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0.90400000000000003</c:v>
                </c:pt>
                <c:pt idx="1">
                  <c:v>0.96410700000000005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09E5-4C65-8BAE-960124B91E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080640"/>
        <c:axId val="34088064"/>
      </c:barChart>
      <c:catAx>
        <c:axId val="340806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4088064"/>
        <c:crosses val="autoZero"/>
        <c:auto val="1"/>
        <c:lblAlgn val="ctr"/>
        <c:lblOffset val="100"/>
        <c:noMultiLvlLbl val="0"/>
      </c:catAx>
      <c:valAx>
        <c:axId val="34088064"/>
        <c:scaling>
          <c:orientation val="minMax"/>
          <c:max val="1"/>
          <c:min val="0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340806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Glaucoma surgery: IOP ≤ 17 at 6 months</a:t>
            </a:r>
          </a:p>
        </c:rich>
      </c:tx>
      <c:layout>
        <c:manualLayout>
          <c:xMode val="edge"/>
          <c:yMode val="edge"/>
          <c:x val="0.1136825473198429"/>
          <c:y val="0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Glaucoma Surgery: IOP ≤ 17 at 6 months (Target 70%)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100" dirty="0"/>
                      <a:t>98%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2903-4E87-BCFD-B831123E0076}"/>
                </c:ext>
              </c:extLst>
            </c:dLbl>
            <c:dLbl>
              <c:idx val="1"/>
              <c:layout>
                <c:manualLayout>
                  <c:x val="-5.752044750002348E-3"/>
                  <c:y val="5.4119581173203937E-2"/>
                </c:manualLayout>
              </c:layout>
              <c:tx>
                <c:rich>
                  <a:bodyPr/>
                  <a:lstStyle/>
                  <a:p>
                    <a:pPr>
                      <a:defRPr sz="1100" baseline="0"/>
                    </a:pPr>
                    <a:r>
                      <a:rPr lang="en-US" dirty="0"/>
                      <a:t>100%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F7B2-40BC-9BD8-9BC6E80B8C81}"/>
                </c:ext>
              </c:extLst>
            </c:dLbl>
            <c:dLbl>
              <c:idx val="2"/>
              <c:layout>
                <c:manualLayout>
                  <c:x val="2.3008179000009288E-2"/>
                  <c:y val="2.1362992568369987E-2"/>
                </c:manualLayout>
              </c:layout>
              <c:tx>
                <c:rich>
                  <a:bodyPr/>
                  <a:lstStyle/>
                  <a:p>
                    <a:pPr>
                      <a:defRPr sz="1200" baseline="0"/>
                    </a:pPr>
                    <a:r>
                      <a:rPr lang="en-US" sz="1100" dirty="0"/>
                      <a:t>100%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189392187772105"/>
                      <c:h val="7.7604743145058649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F7B2-40BC-9BD8-9BC6E80B8C81}"/>
                </c:ext>
              </c:extLst>
            </c:dLbl>
            <c:dLbl>
              <c:idx val="3"/>
              <c:layout>
                <c:manualLayout>
                  <c:x val="2.7800756574605299E-3"/>
                  <c:y val="0.11108756135552393"/>
                </c:manualLayout>
              </c:layout>
              <c:tx>
                <c:rich>
                  <a:bodyPr/>
                  <a:lstStyle/>
                  <a:p>
                    <a:fld id="{757F734E-2DE4-43E9-9202-47D8773BB556}" type="VALUE">
                      <a:rPr lang="en-US" sz="1100"/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903-4E87-BCFD-B831123E0076}"/>
                </c:ext>
              </c:extLst>
            </c:dLbl>
            <c:dLbl>
              <c:idx val="4"/>
              <c:layout>
                <c:manualLayout>
                  <c:x val="0"/>
                  <c:y val="5.981637919143596E-2"/>
                </c:manualLayout>
              </c:layout>
              <c:tx>
                <c:rich>
                  <a:bodyPr/>
                  <a:lstStyle/>
                  <a:p>
                    <a:pPr>
                      <a:defRPr sz="1200" baseline="0"/>
                    </a:pPr>
                    <a:r>
                      <a:rPr lang="en-US" sz="1100" baseline="0" dirty="0"/>
                      <a:t>100%</a:t>
                    </a:r>
                    <a:endParaRPr lang="en-US" dirty="0"/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F7B2-40BC-9BD8-9BC6E80B8C81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pPr>
                      <a:defRPr sz="1200" baseline="0"/>
                    </a:pPr>
                    <a:r>
                      <a:rPr lang="en-US" sz="1100" dirty="0"/>
                      <a:t>100%</a:t>
                    </a:r>
                    <a:endParaRPr lang="en-US" dirty="0"/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25F8-4713-B4A6-5B6DB6CE47CD}"/>
                </c:ext>
              </c:extLst>
            </c:dLbl>
            <c:dLbl>
              <c:idx val="6"/>
              <c:layout>
                <c:manualLayout>
                  <c:x val="-2.8760223750011605E-3"/>
                  <c:y val="5.981637919143596E-2"/>
                </c:manualLayout>
              </c:layout>
              <c:tx>
                <c:rich>
                  <a:bodyPr/>
                  <a:lstStyle/>
                  <a:p>
                    <a:pPr>
                      <a:defRPr sz="1200" baseline="0"/>
                    </a:pPr>
                    <a:r>
                      <a:rPr lang="en-US" sz="1100" dirty="0"/>
                      <a:t>100%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F7B2-40BC-9BD8-9BC6E80B8C81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3AF22CE2-8DA2-4D28-8E48-C869E0EC9BB0}" type="VALUE">
                      <a:rPr lang="en-US" sz="1100" baseline="0"/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2979-4AC8-852D-2B640B4B41CC}"/>
                </c:ext>
              </c:extLst>
            </c:dLbl>
            <c:dLbl>
              <c:idx val="8"/>
              <c:layout>
                <c:manualLayout>
                  <c:x val="5.9438893170886435E-3"/>
                  <c:y val="6.8361576218783957E-2"/>
                </c:manualLayout>
              </c:layout>
              <c:tx>
                <c:rich>
                  <a:bodyPr/>
                  <a:lstStyle/>
                  <a:p>
                    <a:pPr>
                      <a:defRPr sz="1200" baseline="0"/>
                    </a:pPr>
                    <a:r>
                      <a:rPr lang="en-US" sz="1100" baseline="0" dirty="0"/>
                      <a:t>100%</a:t>
                    </a:r>
                    <a:endParaRPr lang="en-US" dirty="0"/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25F8-4713-B4A6-5B6DB6CE47CD}"/>
                </c:ext>
              </c:extLst>
            </c:dLbl>
            <c:dLbl>
              <c:idx val="9"/>
              <c:layout>
                <c:manualLayout>
                  <c:x val="-8.3402269723815894E-3"/>
                  <c:y val="0"/>
                </c:manualLayout>
              </c:layout>
              <c:tx>
                <c:rich>
                  <a:bodyPr/>
                  <a:lstStyle/>
                  <a:p>
                    <a:pPr>
                      <a:defRPr sz="1200" baseline="0"/>
                    </a:pPr>
                    <a:r>
                      <a:rPr lang="en-US" sz="1100" dirty="0"/>
                      <a:t>100%</a:t>
                    </a:r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25F8-4713-B4A6-5B6DB6CE47CD}"/>
                </c:ext>
              </c:extLst>
            </c:dLbl>
            <c:dLbl>
              <c:idx val="10"/>
              <c:layout>
                <c:manualLayout>
                  <c:x val="2.7800756574605299E-3"/>
                  <c:y val="7.1209975227899958E-2"/>
                </c:manualLayout>
              </c:layout>
              <c:tx>
                <c:rich>
                  <a:bodyPr/>
                  <a:lstStyle/>
                  <a:p>
                    <a:fld id="{ACC0A97F-D4FD-484A-B41D-E36CAAE53B93}" type="VALUE">
                      <a:rPr lang="en-US" sz="1100" baseline="0"/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979-4AC8-852D-2B640B4B41CC}"/>
                </c:ext>
              </c:extLst>
            </c:dLbl>
            <c:dLbl>
              <c:idx val="11"/>
              <c:layout>
                <c:manualLayout>
                  <c:x val="-3.1970760608998658E-2"/>
                  <c:y val="1.9939017347198506E-2"/>
                </c:manualLayout>
              </c:layout>
              <c:tx>
                <c:rich>
                  <a:bodyPr/>
                  <a:lstStyle/>
                  <a:p>
                    <a:r>
                      <a:rPr lang="en-US" sz="1100" baseline="0" dirty="0"/>
                      <a:t>100%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612904892298335"/>
                      <c:h val="6.579801711057956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0-2979-4AC8-852D-2B640B4B41CC}"/>
                </c:ext>
              </c:extLst>
            </c:dLbl>
            <c:dLbl>
              <c:idx val="12"/>
              <c:layout>
                <c:manualLayout>
                  <c:x val="-2.7800756574606319E-3"/>
                  <c:y val="2.9908189595717949E-2"/>
                </c:manualLayout>
              </c:layout>
              <c:tx>
                <c:rich>
                  <a:bodyPr/>
                  <a:lstStyle/>
                  <a:p>
                    <a:r>
                      <a:rPr lang="en-US" sz="1100" dirty="0"/>
                      <a:t>100%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952946234431303"/>
                      <c:h val="0.1019726845263527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0-2903-4E87-BCFD-B831123E0076}"/>
                </c:ext>
              </c:extLst>
            </c:dLbl>
            <c:dLbl>
              <c:idx val="13"/>
              <c:layout>
                <c:manualLayout>
                  <c:x val="-5.5601513149210599E-3"/>
                  <c:y val="-1.4241995045579992E-2"/>
                </c:manualLayout>
              </c:layout>
              <c:tx>
                <c:rich>
                  <a:bodyPr/>
                  <a:lstStyle/>
                  <a:p>
                    <a:fld id="{B5089315-143E-4670-A5CF-292D7A0CF6F1}" type="VALUE">
                      <a:rPr lang="en-US" sz="1100"/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C58A-4590-8624-5CF373B8C1A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aseline="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Sheet1!$A$2:$A$15</c:f>
              <c:strCache>
                <c:ptCount val="14"/>
                <c:pt idx="0">
                  <c:v>2010 - 2011</c:v>
                </c:pt>
                <c:pt idx="1">
                  <c:v>2011 - 2012</c:v>
                </c:pt>
                <c:pt idx="2">
                  <c:v>2012 - 2013</c:v>
                </c:pt>
                <c:pt idx="3">
                  <c:v>2013 - 2014</c:v>
                </c:pt>
                <c:pt idx="4">
                  <c:v>2014 - 2015</c:v>
                </c:pt>
                <c:pt idx="5">
                  <c:v>2015-2016</c:v>
                </c:pt>
                <c:pt idx="6">
                  <c:v>2016-2017</c:v>
                </c:pt>
                <c:pt idx="7">
                  <c:v>2017-2018</c:v>
                </c:pt>
                <c:pt idx="8">
                  <c:v>2018-2019</c:v>
                </c:pt>
                <c:pt idx="9">
                  <c:v>2019-2020</c:v>
                </c:pt>
                <c:pt idx="10">
                  <c:v>2020-2021</c:v>
                </c:pt>
                <c:pt idx="11">
                  <c:v>2021-2022</c:v>
                </c:pt>
                <c:pt idx="12">
                  <c:v>2022-2023</c:v>
                </c:pt>
                <c:pt idx="13">
                  <c:v>2023-2024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0.98</c:v>
                </c:pt>
                <c:pt idx="1">
                  <c:v>1</c:v>
                </c:pt>
                <c:pt idx="2">
                  <c:v>1</c:v>
                </c:pt>
                <c:pt idx="3">
                  <c:v>0.98299999999999998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0.95699999999999996</c:v>
                </c:pt>
                <c:pt idx="8">
                  <c:v>1</c:v>
                </c:pt>
                <c:pt idx="9">
                  <c:v>1</c:v>
                </c:pt>
                <c:pt idx="10">
                  <c:v>0.97499999999999998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D8-4241-A72C-03E33ECCB5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145216"/>
        <c:axId val="35160448"/>
      </c:barChart>
      <c:catAx>
        <c:axId val="351452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5160448"/>
        <c:crosses val="autoZero"/>
        <c:auto val="1"/>
        <c:lblAlgn val="ctr"/>
        <c:lblOffset val="100"/>
        <c:noMultiLvlLbl val="0"/>
      </c:catAx>
      <c:valAx>
        <c:axId val="35160448"/>
        <c:scaling>
          <c:orientation val="minMax"/>
          <c:max val="1"/>
          <c:min val="0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600" baseline="0"/>
            </a:pPr>
            <a:endParaRPr lang="en-US"/>
          </a:p>
        </c:txPr>
        <c:crossAx val="35145216"/>
        <c:crosses val="autoZero"/>
        <c:crossBetween val="between"/>
        <c:majorUnit val="0.1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Average IOP (mmHg) at 6 months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Average IOP at 6 months (mmHg)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</c:spPr>
          <c:invertIfNegative val="0"/>
          <c:dLbls>
            <c:dLbl>
              <c:idx val="0"/>
              <c:layout>
                <c:manualLayout>
                  <c:x val="2.7322404371584448E-3"/>
                  <c:y val="6.779661016949147E-2"/>
                </c:manualLayout>
              </c:layout>
              <c:tx>
                <c:rich>
                  <a:bodyPr/>
                  <a:lstStyle/>
                  <a:p>
                    <a:fld id="{A281BBC3-2AB0-4360-9E46-85AE709AAD21}" type="VALUE">
                      <a:rPr lang="en-US" sz="1200" baseline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D89-4B94-AE1A-6D8DDC2C4DF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4CEB365B-6EB6-4751-A535-56D75EC56E15}" type="VALUE">
                      <a:rPr lang="en-US" sz="120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5DF1-4DE1-A92B-CD8B2970B2C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78111E4E-77AC-4C2E-A7D0-58DEC7DD13B4}" type="VALUE">
                      <a:rPr lang="en-US" sz="1200" baseline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DF1-4DE1-A92B-CD8B2970B2CE}"/>
                </c:ext>
              </c:extLst>
            </c:dLbl>
            <c:dLbl>
              <c:idx val="3"/>
              <c:layout>
                <c:manualLayout>
                  <c:x val="5.4644808743169399E-3"/>
                  <c:y val="8.1920903954802254E-2"/>
                </c:manualLayout>
              </c:layout>
              <c:tx>
                <c:rich>
                  <a:bodyPr/>
                  <a:lstStyle/>
                  <a:p>
                    <a:fld id="{E32B2650-2868-48A7-8F8F-246E7E211F3F}" type="VALUE">
                      <a:rPr lang="en-US" sz="1200" baseline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7D89-4B94-AE1A-6D8DDC2C4DF3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4B4EE9C8-DC75-4F0D-B849-28C464BA55CF}" type="VALUE">
                      <a:rPr lang="en-US" sz="1200" baseline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5DF1-4DE1-A92B-CD8B2970B2CE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D22E6F19-00FF-486D-92C1-44BA2486A8E1}" type="VALUE">
                      <a:rPr lang="en-US" sz="1200" baseline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DF1-4DE1-A92B-CD8B2970B2CE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9C9A500C-9E66-4E0B-B9D3-D9A93B10C376}" type="VALUE">
                      <a:rPr lang="en-US" sz="1200" baseline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5DF1-4DE1-A92B-CD8B2970B2CE}"/>
                </c:ext>
              </c:extLst>
            </c:dLbl>
            <c:dLbl>
              <c:idx val="7"/>
              <c:layout>
                <c:manualLayout>
                  <c:x val="5.4644808743169399E-3"/>
                  <c:y val="5.6497175141242938E-2"/>
                </c:manualLayout>
              </c:layout>
              <c:tx>
                <c:rich>
                  <a:bodyPr/>
                  <a:lstStyle/>
                  <a:p>
                    <a:fld id="{4B75B70C-D99A-47C6-9BC7-EFD72C6B1634}" type="VALUE">
                      <a:rPr lang="en-US" sz="1200" baseline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7D89-4B94-AE1A-6D8DDC2C4DF3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E52523D0-3501-4169-9F1D-5B34AEFE58E7}" type="VALUE">
                      <a:rPr lang="en-US" sz="1200" baseline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5DF1-4DE1-A92B-CD8B2970B2CE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C49213DD-7FF1-405C-8D7B-084D24DFC0A0}" type="VALUE">
                      <a:rPr lang="en-US" sz="1200" baseline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5DF1-4DE1-A92B-CD8B2970B2CE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fld id="{82305DC5-1A3C-4CE6-BB49-B25FC35931C3}" type="VALUE">
                      <a:rPr lang="en-US" sz="1200" baseline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5DF1-4DE1-A92B-CD8B2970B2CE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 sz="1200" baseline="0" dirty="0"/>
                      <a:t>13.2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5DF1-4DE1-A92B-CD8B2970B2CE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fld id="{817F40ED-A81B-452E-9A75-59376DBA04B7}" type="VALUE">
                      <a:rPr lang="en-US" sz="140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3F97-4E6E-8013-48D2CD8A8E66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Sheet1!$A$3:$A$15</c:f>
              <c:strCache>
                <c:ptCount val="13"/>
                <c:pt idx="0">
                  <c:v>2011 - 2012</c:v>
                </c:pt>
                <c:pt idx="1">
                  <c:v>2012 -2013</c:v>
                </c:pt>
                <c:pt idx="2">
                  <c:v>2013 - 2014</c:v>
                </c:pt>
                <c:pt idx="3">
                  <c:v>2014 - 2015</c:v>
                </c:pt>
                <c:pt idx="4">
                  <c:v>2015-2016</c:v>
                </c:pt>
                <c:pt idx="5">
                  <c:v>2016-2017</c:v>
                </c:pt>
                <c:pt idx="6">
                  <c:v>2017-2018</c:v>
                </c:pt>
                <c:pt idx="7">
                  <c:v>2018-2019</c:v>
                </c:pt>
                <c:pt idx="8">
                  <c:v>2019-2020</c:v>
                </c:pt>
                <c:pt idx="9">
                  <c:v>2020-2021</c:v>
                </c:pt>
                <c:pt idx="10">
                  <c:v>2021-2022</c:v>
                </c:pt>
                <c:pt idx="11">
                  <c:v>2022-2023</c:v>
                </c:pt>
                <c:pt idx="12">
                  <c:v>2023-2024</c:v>
                </c:pt>
              </c:strCache>
            </c:strRef>
          </c:cat>
          <c:val>
            <c:numRef>
              <c:f>Sheet1!$B$3:$B$15</c:f>
              <c:numCache>
                <c:formatCode>General</c:formatCode>
                <c:ptCount val="13"/>
                <c:pt idx="0">
                  <c:v>10.9</c:v>
                </c:pt>
                <c:pt idx="1">
                  <c:v>11.4</c:v>
                </c:pt>
                <c:pt idx="2">
                  <c:v>13.1</c:v>
                </c:pt>
                <c:pt idx="3">
                  <c:v>12.3</c:v>
                </c:pt>
                <c:pt idx="4">
                  <c:v>11.9</c:v>
                </c:pt>
                <c:pt idx="5">
                  <c:v>14.2</c:v>
                </c:pt>
                <c:pt idx="6">
                  <c:v>12.3</c:v>
                </c:pt>
                <c:pt idx="7">
                  <c:v>11.5</c:v>
                </c:pt>
                <c:pt idx="8">
                  <c:v>14.4</c:v>
                </c:pt>
                <c:pt idx="9">
                  <c:v>12.3</c:v>
                </c:pt>
                <c:pt idx="10">
                  <c:v>14</c:v>
                </c:pt>
                <c:pt idx="11">
                  <c:v>13.19</c:v>
                </c:pt>
                <c:pt idx="12">
                  <c:v>14.09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BD-4EA6-990F-9AB2887F76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841536"/>
        <c:axId val="35843072"/>
      </c:barChart>
      <c:catAx>
        <c:axId val="358415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5843072"/>
        <c:crosses val="autoZero"/>
        <c:auto val="1"/>
        <c:lblAlgn val="ctr"/>
        <c:lblOffset val="100"/>
        <c:noMultiLvlLbl val="0"/>
      </c:catAx>
      <c:valAx>
        <c:axId val="358430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5841536"/>
        <c:crosses val="autoZero"/>
        <c:crossBetween val="between"/>
        <c:majorUnit val="2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Strabisumus Surgery (esotropia repair): residual ET ≤ 15 PD at 3 months (Target 60%)</c:v>
                </c:pt>
              </c:strCache>
            </c:strRef>
          </c:tx>
          <c:spPr>
            <a:solidFill>
              <a:srgbClr val="CFC096"/>
            </a:solidFill>
            <a:ln>
              <a:noFill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C62DF244-88E1-404B-8C1A-201377E4B8FB}" type="VALUE">
                      <a:rPr lang="en-US" sz="1400">
                        <a:solidFill>
                          <a:schemeClr val="tx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3E7-49F7-A481-22F50C5DAFE6}"/>
                </c:ext>
              </c:extLst>
            </c:dLbl>
            <c:dLbl>
              <c:idx val="1"/>
              <c:layout>
                <c:manualLayout>
                  <c:x val="-3.35771456914813E-17"/>
                  <c:y val="8.4375000000000006E-2"/>
                </c:manualLayout>
              </c:layout>
              <c:tx>
                <c:rich>
                  <a:bodyPr/>
                  <a:lstStyle/>
                  <a:p>
                    <a:fld id="{EF59E050-DA87-46D1-8E2B-9FD58DB9CC34}" type="VALUE">
                      <a:rPr lang="en-US" sz="1400" baseline="0">
                        <a:solidFill>
                          <a:schemeClr val="tx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2D6-488A-9B1D-3AEB45D10224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4C16DEED-8238-49D4-9B36-8A2E2A54946E}" type="VALUE">
                      <a:rPr lang="en-US" sz="140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43E7-49F7-A481-22F50C5DAFE6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953C5620-F3C1-4FAF-81DB-0506D8E7C5F4}" type="VALUE">
                      <a:rPr lang="en-US" sz="1400" baseline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7216117216117222E-2"/>
                      <c:h val="6.2812499999999993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3E7-49F7-A481-22F50C5DAFE6}"/>
                </c:ext>
              </c:extLst>
            </c:dLbl>
            <c:dLbl>
              <c:idx val="4"/>
              <c:layout>
                <c:manualLayout>
                  <c:x val="-3.663003663003663E-3"/>
                  <c:y val="7.4999999999999969E-2"/>
                </c:manualLayout>
              </c:layout>
              <c:tx>
                <c:rich>
                  <a:bodyPr/>
                  <a:lstStyle/>
                  <a:p>
                    <a:fld id="{26C0A15F-37A4-4EBA-9596-29C6D0803E8E}" type="VALUE">
                      <a:rPr lang="en-US" sz="1400" baseline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A2D6-488A-9B1D-3AEB45D10224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1B8DE690-0585-4ED2-B869-E46A28D28E57}" type="VALUE">
                      <a:rPr lang="en-US" sz="1400" baseline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43E7-49F7-A481-22F50C5DAFE6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1C200472-580D-4EED-A476-99C9BD2CC736}" type="VALUE">
                      <a:rPr lang="en-US" sz="1400" baseline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43E7-49F7-A481-22F50C5DAFE6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1FE32C62-15B8-404A-A7E1-D51EF2EF750B}" type="VALUE">
                      <a:rPr lang="en-US" sz="1400" baseline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43E7-49F7-A481-22F50C5DAFE6}"/>
                </c:ext>
              </c:extLst>
            </c:dLbl>
            <c:dLbl>
              <c:idx val="8"/>
              <c:layout>
                <c:manualLayout>
                  <c:x val="-1.8315018315018315E-3"/>
                  <c:y val="7.4999999999999997E-2"/>
                </c:manualLayout>
              </c:layout>
              <c:tx>
                <c:rich>
                  <a:bodyPr/>
                  <a:lstStyle/>
                  <a:p>
                    <a:fld id="{E03CD261-9B97-4800-9C10-CF9DC75E2442}" type="VALUE">
                      <a:rPr lang="en-US" sz="140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A89B-4BD6-8A29-15C416B9D5A7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ABA37207-82D9-4FFD-893B-3F309E60B393}" type="VALUE">
                      <a:rPr lang="en-US" sz="1400" baseline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43E7-49F7-A481-22F50C5DAFE6}"/>
                </c:ext>
              </c:extLst>
            </c:dLbl>
            <c:dLbl>
              <c:idx val="10"/>
              <c:layout>
                <c:manualLayout>
                  <c:x val="-1.8315018315019657E-3"/>
                  <c:y val="5.6250000000000001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400" baseline="0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2D6-488A-9B1D-3AEB45D10224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701FB55C-2BE5-41A4-91BD-9CA17DAD35A3}" type="VALUE">
                      <a:rPr lang="en-US" sz="1400" baseline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43E7-49F7-A481-22F50C5DAFE6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fld id="{E901A650-5F1B-4648-BB9A-DC5E1D7807A7}" type="VALUE">
                      <a:rPr lang="en-US" sz="140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262827723457644"/>
                      <c:h val="0.2053125000000000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43E7-49F7-A481-22F50C5DAFE6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Sheet1!$A$2:$A$15</c:f>
              <c:strCache>
                <c:ptCount val="14"/>
                <c:pt idx="0">
                  <c:v>2010 - 2011</c:v>
                </c:pt>
                <c:pt idx="1">
                  <c:v>2011 - 2012</c:v>
                </c:pt>
                <c:pt idx="2">
                  <c:v>2012 - 2013</c:v>
                </c:pt>
                <c:pt idx="3">
                  <c:v>2013 - 2014</c:v>
                </c:pt>
                <c:pt idx="4">
                  <c:v>2014 - 2015</c:v>
                </c:pt>
                <c:pt idx="5">
                  <c:v>2015-2016</c:v>
                </c:pt>
                <c:pt idx="6">
                  <c:v>2016-2017</c:v>
                </c:pt>
                <c:pt idx="7">
                  <c:v>2017-2018</c:v>
                </c:pt>
                <c:pt idx="8">
                  <c:v>2018-2019</c:v>
                </c:pt>
                <c:pt idx="9">
                  <c:v>2019-2020</c:v>
                </c:pt>
                <c:pt idx="10">
                  <c:v>2020-2021</c:v>
                </c:pt>
                <c:pt idx="11">
                  <c:v>2021-2022</c:v>
                </c:pt>
                <c:pt idx="12">
                  <c:v>2022-2023</c:v>
                </c:pt>
                <c:pt idx="13">
                  <c:v>2023-2024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0.98299999999999998</c:v>
                </c:pt>
                <c:pt idx="1">
                  <c:v>0.97499999999999998</c:v>
                </c:pt>
                <c:pt idx="2">
                  <c:v>1</c:v>
                </c:pt>
                <c:pt idx="3">
                  <c:v>0.95</c:v>
                </c:pt>
                <c:pt idx="4">
                  <c:v>0.95</c:v>
                </c:pt>
                <c:pt idx="5">
                  <c:v>0.9</c:v>
                </c:pt>
                <c:pt idx="6">
                  <c:v>0.96699999999999997</c:v>
                </c:pt>
                <c:pt idx="7">
                  <c:v>1</c:v>
                </c:pt>
                <c:pt idx="8">
                  <c:v>1</c:v>
                </c:pt>
                <c:pt idx="9">
                  <c:v>0.998</c:v>
                </c:pt>
                <c:pt idx="10">
                  <c:v>0.997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0C-47D5-9590-01F94416C8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898112"/>
        <c:axId val="35899648"/>
      </c:barChart>
      <c:catAx>
        <c:axId val="358981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5899648"/>
        <c:crosses val="autoZero"/>
        <c:auto val="1"/>
        <c:lblAlgn val="ctr"/>
        <c:lblOffset val="100"/>
        <c:noMultiLvlLbl val="0"/>
      </c:catAx>
      <c:valAx>
        <c:axId val="35899648"/>
        <c:scaling>
          <c:orientation val="minMax"/>
          <c:max val="1"/>
          <c:min val="0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358981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Ectropion</c:v>
                </c:pt>
              </c:strCache>
            </c:strRef>
          </c:tx>
          <c:spPr>
            <a:solidFill>
              <a:srgbClr val="FFCB05"/>
            </a:solidFill>
            <a:ln>
              <a:noFill/>
            </a:ln>
          </c:spPr>
          <c:invertIfNegative val="0"/>
          <c:cat>
            <c:strRef>
              <c:f>Sheet1!$A$2:$A$12</c:f>
              <c:strCache>
                <c:ptCount val="11"/>
                <c:pt idx="0">
                  <c:v>2013 - 2014</c:v>
                </c:pt>
                <c:pt idx="1">
                  <c:v>2014 - 2015</c:v>
                </c:pt>
                <c:pt idx="2">
                  <c:v>2015 - 2016</c:v>
                </c:pt>
                <c:pt idx="3">
                  <c:v>2016 - 2017</c:v>
                </c:pt>
                <c:pt idx="4">
                  <c:v>2017-2018</c:v>
                </c:pt>
                <c:pt idx="5">
                  <c:v>2018-2019</c:v>
                </c:pt>
                <c:pt idx="6">
                  <c:v>2019-2020</c:v>
                </c:pt>
                <c:pt idx="7">
                  <c:v>2020-2021</c:v>
                </c:pt>
                <c:pt idx="8">
                  <c:v>2021-2022</c:v>
                </c:pt>
                <c:pt idx="9">
                  <c:v>2022-23</c:v>
                </c:pt>
                <c:pt idx="10">
                  <c:v>2023-2024</c:v>
                </c:pt>
              </c:strCache>
            </c:strRef>
          </c:cat>
          <c:val>
            <c:numRef>
              <c:f>Sheet1!$B$2:$B$12</c:f>
              <c:numCache>
                <c:formatCode>0%</c:formatCode>
                <c:ptCount val="11"/>
                <c:pt idx="0">
                  <c:v>1</c:v>
                </c:pt>
                <c:pt idx="1">
                  <c:v>1</c:v>
                </c:pt>
                <c:pt idx="2">
                  <c:v>0.95</c:v>
                </c:pt>
                <c:pt idx="3">
                  <c:v>1</c:v>
                </c:pt>
                <c:pt idx="4">
                  <c:v>0.98499999999999999</c:v>
                </c:pt>
                <c:pt idx="5">
                  <c:v>0.96699999999999997</c:v>
                </c:pt>
                <c:pt idx="6">
                  <c:v>1</c:v>
                </c:pt>
                <c:pt idx="7">
                  <c:v>1</c:v>
                </c:pt>
                <c:pt idx="8">
                  <c:v>0.95</c:v>
                </c:pt>
                <c:pt idx="9">
                  <c:v>1</c:v>
                </c:pt>
                <c:pt idx="1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D40-4F77-B473-122D2BBAC29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Entropion</c:v>
                </c:pt>
              </c:strCache>
            </c:strRef>
          </c:tx>
          <c:spPr>
            <a:solidFill>
              <a:srgbClr val="00274C"/>
            </a:solidFill>
            <a:ln>
              <a:solidFill>
                <a:srgbClr val="FFCB05"/>
              </a:solidFill>
            </a:ln>
          </c:spPr>
          <c:invertIfNegative val="0"/>
          <c:cat>
            <c:strRef>
              <c:f>Sheet1!$A$2:$A$12</c:f>
              <c:strCache>
                <c:ptCount val="11"/>
                <c:pt idx="0">
                  <c:v>2013 - 2014</c:v>
                </c:pt>
                <c:pt idx="1">
                  <c:v>2014 - 2015</c:v>
                </c:pt>
                <c:pt idx="2">
                  <c:v>2015 - 2016</c:v>
                </c:pt>
                <c:pt idx="3">
                  <c:v>2016 - 2017</c:v>
                </c:pt>
                <c:pt idx="4">
                  <c:v>2017-2018</c:v>
                </c:pt>
                <c:pt idx="5">
                  <c:v>2018-2019</c:v>
                </c:pt>
                <c:pt idx="6">
                  <c:v>2019-2020</c:v>
                </c:pt>
                <c:pt idx="7">
                  <c:v>2020-2021</c:v>
                </c:pt>
                <c:pt idx="8">
                  <c:v>2021-2022</c:v>
                </c:pt>
                <c:pt idx="9">
                  <c:v>2022-23</c:v>
                </c:pt>
                <c:pt idx="10">
                  <c:v>2023-2024</c:v>
                </c:pt>
              </c:strCache>
            </c:strRef>
          </c:cat>
          <c:val>
            <c:numRef>
              <c:f>Sheet1!$C$2:$C$12</c:f>
              <c:numCache>
                <c:formatCode>0%</c:formatCode>
                <c:ptCount val="11"/>
                <c:pt idx="0">
                  <c:v>0.95</c:v>
                </c:pt>
                <c:pt idx="1">
                  <c:v>0.95</c:v>
                </c:pt>
                <c:pt idx="2">
                  <c:v>1</c:v>
                </c:pt>
                <c:pt idx="3">
                  <c:v>0.94499999999999995</c:v>
                </c:pt>
                <c:pt idx="4">
                  <c:v>1</c:v>
                </c:pt>
                <c:pt idx="5">
                  <c:v>1</c:v>
                </c:pt>
                <c:pt idx="6">
                  <c:v>0.98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D40-4F77-B473-122D2BBAC2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548160"/>
        <c:axId val="35549952"/>
      </c:barChart>
      <c:catAx>
        <c:axId val="355481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5549952"/>
        <c:crosses val="autoZero"/>
        <c:auto val="1"/>
        <c:lblAlgn val="ctr"/>
        <c:lblOffset val="100"/>
        <c:noMultiLvlLbl val="0"/>
      </c:catAx>
      <c:valAx>
        <c:axId val="35549952"/>
        <c:scaling>
          <c:orientation val="minMax"/>
          <c:max val="1"/>
          <c:min val="0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35548160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921435887587223"/>
          <c:y val="5.6148375984251979E-2"/>
          <c:w val="0.81707979002624676"/>
          <c:h val="0.6632135826771653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Number of OR Cases</c:v>
                </c:pt>
              </c:strCache>
            </c:strRef>
          </c:tx>
          <c:spPr>
            <a:solidFill>
              <a:srgbClr val="FFCB05"/>
            </a:solidFill>
            <a:ln w="19050">
              <a:solidFill>
                <a:schemeClr val="bg2"/>
              </a:solidFill>
            </a:ln>
          </c:spPr>
          <c:invertIfNegative val="0"/>
          <c:dLbls>
            <c:dLbl>
              <c:idx val="0"/>
              <c:layout>
                <c:manualLayout>
                  <c:x val="-1.718213058419244E-3"/>
                  <c:y val="-0.19687499999999999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5618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0189-4695-9AAE-51F547E23966}"/>
                </c:ext>
              </c:extLst>
            </c:dLbl>
            <c:dLbl>
              <c:idx val="1"/>
              <c:layout>
                <c:manualLayout>
                  <c:x val="-1.718213058419244E-3"/>
                  <c:y val="-0.19687500000000005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6224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0189-4695-9AAE-51F547E23966}"/>
                </c:ext>
              </c:extLst>
            </c:dLbl>
            <c:dLbl>
              <c:idx val="2"/>
              <c:layout>
                <c:manualLayout>
                  <c:x val="-3.4364261168384879E-3"/>
                  <c:y val="-0.21250000000000005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6316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0189-4695-9AAE-51F547E23966}"/>
                </c:ext>
              </c:extLst>
            </c:dLbl>
            <c:dLbl>
              <c:idx val="3"/>
              <c:layout>
                <c:manualLayout>
                  <c:x val="-3.4364261168384879E-3"/>
                  <c:y val="-0.23125000000000004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7034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0189-4695-9AAE-51F547E23966}"/>
                </c:ext>
              </c:extLst>
            </c:dLbl>
            <c:dLbl>
              <c:idx val="4"/>
              <c:layout>
                <c:manualLayout>
                  <c:x val="3.4364261168384879E-3"/>
                  <c:y val="-0.24062500000000006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7423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0189-4695-9AAE-51F547E23966}"/>
                </c:ext>
              </c:extLst>
            </c:dLbl>
            <c:dLbl>
              <c:idx val="5"/>
              <c:layout>
                <c:manualLayout>
                  <c:x val="-5.1546391752577952E-3"/>
                  <c:y val="-0.25624999999999998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8150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0189-4695-9AAE-51F547E23966}"/>
                </c:ext>
              </c:extLst>
            </c:dLbl>
            <c:dLbl>
              <c:idx val="6"/>
              <c:layout>
                <c:manualLayout>
                  <c:x val="1.7182130584191811E-3"/>
                  <c:y val="-0.26250000000000001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7985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0189-4695-9AAE-51F547E23966}"/>
                </c:ext>
              </c:extLst>
            </c:dLbl>
            <c:dLbl>
              <c:idx val="7"/>
              <c:layout>
                <c:manualLayout>
                  <c:x val="-1.260008353783422E-16"/>
                  <c:y val="-0.275000000000000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2164948453608241E-2"/>
                      <c:h val="7.167199803149605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C1C-5749-8944-782F7F6D543A}"/>
                </c:ext>
              </c:extLst>
            </c:dLbl>
            <c:dLbl>
              <c:idx val="8"/>
              <c:layout>
                <c:manualLayout>
                  <c:x val="-1.718213058419244E-3"/>
                  <c:y val="-0.312500000000000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C1C-5749-8944-782F7F6D543A}"/>
                </c:ext>
              </c:extLst>
            </c:dLbl>
            <c:dLbl>
              <c:idx val="9"/>
              <c:layout>
                <c:manualLayout>
                  <c:x val="0"/>
                  <c:y val="-0.262500000000000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B12-453A-8EA7-63622EAA1C2F}"/>
                </c:ext>
              </c:extLst>
            </c:dLbl>
            <c:dLbl>
              <c:idx val="10"/>
              <c:layout>
                <c:manualLayout>
                  <c:x val="-1.0309278350515464E-2"/>
                  <c:y val="-0.306250000000000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B12-453A-8EA7-63622EAA1C2F}"/>
                </c:ext>
              </c:extLst>
            </c:dLbl>
            <c:dLbl>
              <c:idx val="11"/>
              <c:layout>
                <c:manualLayout>
                  <c:x val="-3.4364261168384879E-3"/>
                  <c:y val="-0.337500000000000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C1C-5749-8944-782F7F6D543A}"/>
                </c:ext>
              </c:extLst>
            </c:dLbl>
            <c:dLbl>
              <c:idx val="12"/>
              <c:layout>
                <c:manualLayout>
                  <c:x val="-6.8728522336769758E-3"/>
                  <c:y val="-0.387500000000000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5E4-4C0F-A52D-AAE8FBD880A7}"/>
                </c:ext>
              </c:extLst>
            </c:dLbl>
            <c:dLbl>
              <c:idx val="13"/>
              <c:layout>
                <c:manualLayout>
                  <c:x val="0"/>
                  <c:y val="-0.318749999999999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A6D-41DE-9E12-88C1CE01BC87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Sheet1!$A$2:$A$15</c:f>
              <c:strCache>
                <c:ptCount val="14"/>
                <c:pt idx="0">
                  <c:v>2010 - 2011</c:v>
                </c:pt>
                <c:pt idx="1">
                  <c:v>2011 - 2012</c:v>
                </c:pt>
                <c:pt idx="2">
                  <c:v>2012 - 2013</c:v>
                </c:pt>
                <c:pt idx="3">
                  <c:v>2013 - 2014</c:v>
                </c:pt>
                <c:pt idx="4">
                  <c:v>2014 - 2015</c:v>
                </c:pt>
                <c:pt idx="5">
                  <c:v>2015-2016</c:v>
                </c:pt>
                <c:pt idx="6">
                  <c:v>2016-2017</c:v>
                </c:pt>
                <c:pt idx="7">
                  <c:v>2017-2018</c:v>
                </c:pt>
                <c:pt idx="8">
                  <c:v>2018-2019</c:v>
                </c:pt>
                <c:pt idx="9">
                  <c:v>2019-2020</c:v>
                </c:pt>
                <c:pt idx="10">
                  <c:v>2020-2021</c:v>
                </c:pt>
                <c:pt idx="11">
                  <c:v>2021-2022</c:v>
                </c:pt>
                <c:pt idx="12">
                  <c:v>2022-2023</c:v>
                </c:pt>
                <c:pt idx="13">
                  <c:v>2023-2024</c:v>
                </c:pt>
              </c:strCache>
            </c:strRef>
          </c:cat>
          <c:val>
            <c:numRef>
              <c:f>Sheet1!$B$2:$B$15</c:f>
              <c:numCache>
                <c:formatCode>#,##0</c:formatCode>
                <c:ptCount val="14"/>
                <c:pt idx="0">
                  <c:v>5618</c:v>
                </c:pt>
                <c:pt idx="1">
                  <c:v>6224</c:v>
                </c:pt>
                <c:pt idx="2">
                  <c:v>6316</c:v>
                </c:pt>
                <c:pt idx="3">
                  <c:v>7034</c:v>
                </c:pt>
                <c:pt idx="4">
                  <c:v>7423</c:v>
                </c:pt>
                <c:pt idx="5">
                  <c:v>8150</c:v>
                </c:pt>
                <c:pt idx="6" formatCode="General">
                  <c:v>7985</c:v>
                </c:pt>
                <c:pt idx="7" formatCode="General">
                  <c:v>8899</c:v>
                </c:pt>
                <c:pt idx="8" formatCode="General">
                  <c:v>10153</c:v>
                </c:pt>
                <c:pt idx="9" formatCode="General">
                  <c:v>8472</c:v>
                </c:pt>
                <c:pt idx="10" formatCode="General">
                  <c:v>9745</c:v>
                </c:pt>
                <c:pt idx="11" formatCode="General">
                  <c:v>10000</c:v>
                </c:pt>
                <c:pt idx="12" formatCode="General">
                  <c:v>10179</c:v>
                </c:pt>
                <c:pt idx="13">
                  <c:v>10644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6D-411C-B5AE-585CA11B34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6"/>
        <c:overlap val="100"/>
        <c:axId val="32228864"/>
        <c:axId val="32230400"/>
      </c:barChart>
      <c:catAx>
        <c:axId val="322288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2230400"/>
        <c:crosses val="autoZero"/>
        <c:auto val="1"/>
        <c:lblAlgn val="ctr"/>
        <c:lblOffset val="100"/>
        <c:noMultiLvlLbl val="0"/>
      </c:catAx>
      <c:valAx>
        <c:axId val="32230400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322288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Retinal Detachment Repair: Reattachment at 30 Days (Target 80%)</c:v>
                </c:pt>
              </c:strCache>
            </c:strRef>
          </c:tx>
          <c:spPr>
            <a:solidFill>
              <a:srgbClr val="00B2A9"/>
            </a:solidFill>
            <a:ln>
              <a:noFill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20482ED2-65B4-457A-971E-D3BA5B79FF9C}" type="VALUE">
                      <a:rPr lang="en-US" sz="140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C6CF-44D4-87D6-1A165DC842C5}"/>
                </c:ext>
              </c:extLst>
            </c:dLbl>
            <c:dLbl>
              <c:idx val="1"/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aseline="0"/>
                    </a:pPr>
                    <a:fld id="{E637B53B-CA69-4683-8356-649D73A06B56}" type="VALUE">
                      <a:rPr lang="en-US" sz="1400" baseline="0"/>
                      <a:pPr>
                        <a:defRPr sz="1400" baseline="0"/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6CF-44D4-87D6-1A165DC842C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39866964-0548-42B9-8AB3-BC8DE9CE889C}" type="VALUE">
                      <a:rPr lang="en-US" sz="140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C6CF-44D4-87D6-1A165DC842C5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93F15F9A-A3A0-434B-ABDD-F02A0DA6F4B0}" type="VALUE">
                      <a:rPr lang="en-US" sz="140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6CF-44D4-87D6-1A165DC842C5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076341E2-D7C6-4D27-AA73-E58B641387A0}" type="VALUE">
                      <a:rPr lang="en-US" sz="1400" baseline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C6CF-44D4-87D6-1A165DC842C5}"/>
                </c:ext>
              </c:extLst>
            </c:dLbl>
            <c:dLbl>
              <c:idx val="5"/>
              <c:layout>
                <c:manualLayout>
                  <c:x val="-5.3763440860215058E-3"/>
                  <c:y val="-3.125E-2"/>
                </c:manualLayout>
              </c:layout>
              <c:tx>
                <c:rich>
                  <a:bodyPr/>
                  <a:lstStyle/>
                  <a:p>
                    <a:fld id="{77EC0778-A980-4741-BC98-7121DF27AFBE}" type="VALUE">
                      <a:rPr lang="en-US" sz="1400" baseline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ECE5-4121-9C12-1806297BD405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B251E3FA-30E4-4EE1-BC2B-81D352083ADC}" type="VALUE">
                      <a:rPr lang="en-US" sz="1400" baseline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C6CF-44D4-87D6-1A165DC842C5}"/>
                </c:ext>
              </c:extLst>
            </c:dLbl>
            <c:dLbl>
              <c:idx val="7"/>
              <c:layout>
                <c:manualLayout>
                  <c:x val="3.5842293906809377E-3"/>
                  <c:y val="1.5625000000000007E-2"/>
                </c:manualLayout>
              </c:layout>
              <c:tx>
                <c:rich>
                  <a:bodyPr/>
                  <a:lstStyle/>
                  <a:p>
                    <a:fld id="{28B1A880-FCDC-4473-A952-8CC8D6C6A478}" type="VALUE">
                      <a:rPr lang="en-US" sz="1400" baseline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C6CF-44D4-87D6-1A165DC842C5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2E9B077F-E1F1-4441-9339-7262D6F53979}" type="VALUE">
                      <a:rPr lang="en-US" sz="1400" baseline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C6CF-44D4-87D6-1A165DC842C5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81A56680-465C-4EB7-84A7-2EDD2415AD58}" type="VALUE">
                      <a:rPr lang="en-US" sz="1400" baseline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C6CF-44D4-87D6-1A165DC842C5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fld id="{4237A57D-0957-445F-96E8-A26388577568}" type="VALUE">
                      <a:rPr lang="en-US" sz="1400" baseline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C6CF-44D4-87D6-1A165DC842C5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584323A4-AFF5-4394-B1C1-E51F4AD5D7CD}" type="VALUE">
                      <a:rPr lang="en-US" sz="140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C6CF-44D4-87D6-1A165DC842C5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fld id="{0916B947-AA89-4EFD-A6DB-6D9EFFC66067}" type="VALUE">
                      <a:rPr lang="en-US" sz="1400" baseline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C6CF-44D4-87D6-1A165DC842C5}"/>
                </c:ext>
              </c:extLst>
            </c:dLbl>
            <c:dLbl>
              <c:idx val="13"/>
              <c:layout>
                <c:manualLayout>
                  <c:x val="1.7921146953405018E-3"/>
                  <c:y val="-1.8750123031496063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/>
                    </a:pPr>
                    <a:fld id="{89E91AB2-18C2-48D2-813B-4A374A7D58B8}" type="VALUE">
                      <a:rPr lang="en-US" sz="1400" dirty="0"/>
                      <a:pPr>
                        <a:defRPr/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5555555555555556E-2"/>
                      <c:h val="4.7187499999999993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5133-4D8F-8A94-8D2BB56AC47B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Sheet1!$A$2:$A$15</c:f>
              <c:strCache>
                <c:ptCount val="14"/>
                <c:pt idx="0">
                  <c:v>2010 - 2011</c:v>
                </c:pt>
                <c:pt idx="1">
                  <c:v>2011 - 2012</c:v>
                </c:pt>
                <c:pt idx="2">
                  <c:v>2012 - 2013</c:v>
                </c:pt>
                <c:pt idx="3">
                  <c:v>2013 - 2014</c:v>
                </c:pt>
                <c:pt idx="4">
                  <c:v>2014 - 2015</c:v>
                </c:pt>
                <c:pt idx="5">
                  <c:v>2015 - 2016</c:v>
                </c:pt>
                <c:pt idx="6">
                  <c:v>2016-2017</c:v>
                </c:pt>
                <c:pt idx="7">
                  <c:v>2017-2018</c:v>
                </c:pt>
                <c:pt idx="8">
                  <c:v>2018-2019</c:v>
                </c:pt>
                <c:pt idx="9">
                  <c:v>2019-2020</c:v>
                </c:pt>
                <c:pt idx="10">
                  <c:v>2020-2021</c:v>
                </c:pt>
                <c:pt idx="11">
                  <c:v>2021-2022</c:v>
                </c:pt>
                <c:pt idx="12">
                  <c:v>2022-2023</c:v>
                </c:pt>
                <c:pt idx="13">
                  <c:v>2023-2024</c:v>
                </c:pt>
              </c:strCache>
            </c:strRef>
          </c:cat>
          <c:val>
            <c:numRef>
              <c:f>Sheet1!$B$2:$B$15</c:f>
              <c:numCache>
                <c:formatCode>0.0%</c:formatCode>
                <c:ptCount val="14"/>
                <c:pt idx="0">
                  <c:v>0.98</c:v>
                </c:pt>
                <c:pt idx="1">
                  <c:v>0.86699999999999999</c:v>
                </c:pt>
                <c:pt idx="2">
                  <c:v>0.9</c:v>
                </c:pt>
                <c:pt idx="3">
                  <c:v>0.98</c:v>
                </c:pt>
                <c:pt idx="4">
                  <c:v>0.96</c:v>
                </c:pt>
                <c:pt idx="5">
                  <c:v>0.96250000000000002</c:v>
                </c:pt>
                <c:pt idx="6">
                  <c:v>0.95</c:v>
                </c:pt>
                <c:pt idx="7">
                  <c:v>0.98699999999999999</c:v>
                </c:pt>
                <c:pt idx="8">
                  <c:v>0.96899999999999997</c:v>
                </c:pt>
                <c:pt idx="9">
                  <c:v>0.98099999999999998</c:v>
                </c:pt>
                <c:pt idx="10">
                  <c:v>0.95499999999999996</c:v>
                </c:pt>
                <c:pt idx="11">
                  <c:v>0.98099999999999998</c:v>
                </c:pt>
                <c:pt idx="12">
                  <c:v>0.97699999999999998</c:v>
                </c:pt>
                <c:pt idx="13">
                  <c:v>0.95499999999999996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52-4E34-AD07-F7331B3868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608448"/>
        <c:axId val="35609984"/>
      </c:barChart>
      <c:catAx>
        <c:axId val="356084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5609984"/>
        <c:crosses val="autoZero"/>
        <c:auto val="1"/>
        <c:lblAlgn val="ctr"/>
        <c:lblOffset val="100"/>
        <c:noMultiLvlLbl val="0"/>
      </c:catAx>
      <c:valAx>
        <c:axId val="35609984"/>
        <c:scaling>
          <c:orientation val="minMax"/>
          <c:max val="1"/>
          <c:min val="0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356084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Refractive Surgery: UCVA ≥ 20/40 at 3 Months (Target 90%)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96F7D7C6-4534-4BBC-A6ED-3CD1D5D99950}" type="VALUE">
                      <a:rPr lang="en-US" sz="1400" baseline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E4F-41A0-9508-71C20C6B855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FB3A1E08-B7A2-425A-B36C-74782EA6BC3C}" type="VALUE">
                      <a:rPr lang="en-US" sz="140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DE4F-41A0-9508-71C20C6B855A}"/>
                </c:ext>
              </c:extLst>
            </c:dLbl>
            <c:dLbl>
              <c:idx val="2"/>
              <c:layout>
                <c:manualLayout>
                  <c:x val="1.9157088122605363E-3"/>
                  <c:y val="8.0645161290322578E-2"/>
                </c:manualLayout>
              </c:layout>
              <c:tx>
                <c:rich>
                  <a:bodyPr/>
                  <a:lstStyle/>
                  <a:p>
                    <a:fld id="{CA00520C-F54D-49D0-A1AA-E39CC36FDDBE}" type="VALUE">
                      <a:rPr lang="en-US" sz="140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BC0B-45B0-BBF8-C960E41AAF52}"/>
                </c:ext>
              </c:extLst>
            </c:dLbl>
            <c:dLbl>
              <c:idx val="3"/>
              <c:layout>
                <c:manualLayout>
                  <c:x val="1.7241379310344827E-2"/>
                  <c:y val="4.8387096774193547E-2"/>
                </c:manualLayout>
              </c:layout>
              <c:tx>
                <c:rich>
                  <a:bodyPr/>
                  <a:lstStyle/>
                  <a:p>
                    <a:fld id="{7EC23A02-EF98-4D11-A506-DD20CD1963BD}" type="VALUE">
                      <a:rPr lang="en-US" sz="1400" baseline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BC0B-45B0-BBF8-C960E41AAF52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A4F36D46-A580-45BF-85A6-7C3BA2B730B5}" type="VALUE">
                      <a:rPr lang="en-US" sz="140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E4F-41A0-9508-71C20C6B855A}"/>
                </c:ext>
              </c:extLst>
            </c:dLbl>
            <c:dLbl>
              <c:idx val="5"/>
              <c:layout>
                <c:manualLayout>
                  <c:x val="1.9157088122605363E-3"/>
                  <c:y val="6.4516129032258063E-2"/>
                </c:manualLayout>
              </c:layout>
              <c:tx>
                <c:rich>
                  <a:bodyPr/>
                  <a:lstStyle/>
                  <a:p>
                    <a:fld id="{20AC44AD-0A0B-4EDB-97A0-858783ACC2B7}" type="VALUE">
                      <a:rPr lang="en-US" sz="140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BC0B-45B0-BBF8-C960E41AAF52}"/>
                </c:ext>
              </c:extLst>
            </c:dLbl>
            <c:dLbl>
              <c:idx val="6"/>
              <c:layout>
                <c:manualLayout>
                  <c:x val="3.8314176245210726E-3"/>
                  <c:y val="0"/>
                </c:manualLayout>
              </c:layout>
              <c:tx>
                <c:rich>
                  <a:bodyPr/>
                  <a:lstStyle/>
                  <a:p>
                    <a:fld id="{3143915E-64C8-436D-8BBF-7B31841F1B74}" type="VALUE">
                      <a:rPr lang="en-US" sz="1400" baseline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BC0B-45B0-BBF8-C960E41AAF52}"/>
                </c:ext>
              </c:extLst>
            </c:dLbl>
            <c:dLbl>
              <c:idx val="7"/>
              <c:layout>
                <c:manualLayout>
                  <c:x val="3.8314176245210726E-3"/>
                  <c:y val="7.5268817204301064E-2"/>
                </c:manualLayout>
              </c:layout>
              <c:tx>
                <c:rich>
                  <a:bodyPr/>
                  <a:lstStyle/>
                  <a:p>
                    <a:fld id="{7E0EE502-8E93-459D-9166-01DA45C9744A}" type="VALUE">
                      <a:rPr lang="en-US" sz="1400" baseline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BC0B-45B0-BBF8-C960E41AAF52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FE5F59D8-CDB9-4496-A030-42BFF2B10308}" type="VALUE">
                      <a:rPr lang="en-US" sz="1400" baseline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DE4F-41A0-9508-71C20C6B855A}"/>
                </c:ext>
              </c:extLst>
            </c:dLbl>
            <c:dLbl>
              <c:idx val="9"/>
              <c:layout>
                <c:manualLayout>
                  <c:x val="-1.4048369001953096E-16"/>
                  <c:y val="6.4516129032258063E-2"/>
                </c:manualLayout>
              </c:layout>
              <c:tx>
                <c:rich>
                  <a:bodyPr/>
                  <a:lstStyle/>
                  <a:p>
                    <a:fld id="{A42E7A5E-07AA-4E61-88D8-36E97BE085FF}" type="VALUE">
                      <a:rPr lang="en-US" sz="1400" baseline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DE4F-41A0-9508-71C20C6B855A}"/>
                </c:ext>
              </c:extLst>
            </c:dLbl>
            <c:dLbl>
              <c:idx val="10"/>
              <c:layout>
                <c:manualLayout>
                  <c:x val="1.9157088122605363E-3"/>
                  <c:y val="0.11827956989247312"/>
                </c:manualLayout>
              </c:layout>
              <c:tx>
                <c:rich>
                  <a:bodyPr/>
                  <a:lstStyle/>
                  <a:p>
                    <a:fld id="{B784B3B8-F07B-4D05-BE79-85AD274D3074}" type="VALUE">
                      <a:rPr lang="en-US" sz="1400" baseline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DE4F-41A0-9508-71C20C6B855A}"/>
                </c:ext>
              </c:extLst>
            </c:dLbl>
            <c:dLbl>
              <c:idx val="11"/>
              <c:layout>
                <c:manualLayout>
                  <c:x val="-5.7471264367816091E-3"/>
                  <c:y val="6.4516129032258063E-2"/>
                </c:manualLayout>
              </c:layout>
              <c:tx>
                <c:rich>
                  <a:bodyPr/>
                  <a:lstStyle/>
                  <a:p>
                    <a:fld id="{9CD472CA-57B2-4E3C-AB3C-818FD2FFE5E7}" type="VALUE">
                      <a:rPr lang="en-US" sz="1400" baseline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DE4F-41A0-9508-71C20C6B855A}"/>
                </c:ext>
              </c:extLst>
            </c:dLbl>
            <c:dLbl>
              <c:idx val="12"/>
              <c:layout>
                <c:manualLayout>
                  <c:x val="-1.9157088122606768E-3"/>
                  <c:y val="3.2258064516129031E-2"/>
                </c:manualLayout>
              </c:layout>
              <c:tx>
                <c:rich>
                  <a:bodyPr/>
                  <a:lstStyle/>
                  <a:p>
                    <a:fld id="{9D747BDC-91C8-47BB-A08F-D4B86ACD3176}" type="VALUE">
                      <a:rPr lang="en-US" sz="1400" baseline="0">
                        <a:solidFill>
                          <a:schemeClr val="tx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DE4F-41A0-9508-71C20C6B855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Sheet1!$A$2:$A$15</c:f>
              <c:strCache>
                <c:ptCount val="14"/>
                <c:pt idx="0">
                  <c:v>2010 - 2011</c:v>
                </c:pt>
                <c:pt idx="1">
                  <c:v>2011 - 2012</c:v>
                </c:pt>
                <c:pt idx="2">
                  <c:v>2012 - 2013</c:v>
                </c:pt>
                <c:pt idx="3">
                  <c:v>2013 - 2014</c:v>
                </c:pt>
                <c:pt idx="4">
                  <c:v>2014 - 2015</c:v>
                </c:pt>
                <c:pt idx="5">
                  <c:v>2015 - 2016</c:v>
                </c:pt>
                <c:pt idx="6">
                  <c:v>2016-2017</c:v>
                </c:pt>
                <c:pt idx="7">
                  <c:v>2017-2018</c:v>
                </c:pt>
                <c:pt idx="8">
                  <c:v>2018-2019</c:v>
                </c:pt>
                <c:pt idx="9">
                  <c:v>2019-2020</c:v>
                </c:pt>
                <c:pt idx="10">
                  <c:v>2020-2021</c:v>
                </c:pt>
                <c:pt idx="11">
                  <c:v>2021-2022</c:v>
                </c:pt>
                <c:pt idx="12">
                  <c:v>2022-2023</c:v>
                </c:pt>
                <c:pt idx="13">
                  <c:v>2023-2024</c:v>
                </c:pt>
              </c:strCache>
            </c:strRef>
          </c:cat>
          <c:val>
            <c:numRef>
              <c:f>Sheet1!$B$2:$B$15</c:f>
              <c:numCache>
                <c:formatCode>0.0%</c:formatCode>
                <c:ptCount val="14"/>
                <c:pt idx="0">
                  <c:v>1</c:v>
                </c:pt>
                <c:pt idx="1">
                  <c:v>0.93300000000000005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0.995</c:v>
                </c:pt>
                <c:pt idx="8">
                  <c:v>0.99299999999999999</c:v>
                </c:pt>
                <c:pt idx="9">
                  <c:v>0.98</c:v>
                </c:pt>
                <c:pt idx="10">
                  <c:v>0.95799999999999996</c:v>
                </c:pt>
                <c:pt idx="11">
                  <c:v>0.98899999999999999</c:v>
                </c:pt>
                <c:pt idx="12">
                  <c:v>0.997</c:v>
                </c:pt>
                <c:pt idx="1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27-453E-8A0B-A277589AE9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729792"/>
        <c:axId val="35731328"/>
      </c:barChart>
      <c:catAx>
        <c:axId val="357297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5731328"/>
        <c:crosses val="autoZero"/>
        <c:auto val="1"/>
        <c:lblAlgn val="ctr"/>
        <c:lblOffset val="100"/>
        <c:noMultiLvlLbl val="0"/>
      </c:catAx>
      <c:valAx>
        <c:axId val="35731328"/>
        <c:scaling>
          <c:orientation val="minMax"/>
          <c:max val="1"/>
          <c:min val="0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357297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Refractive Surgery: UCVA ≥ 20/20 at 3 Months (Target 60%)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Sheet1!$A$2:$A$15</c:f>
              <c:strCache>
                <c:ptCount val="14"/>
                <c:pt idx="0">
                  <c:v>2010 - 2011</c:v>
                </c:pt>
                <c:pt idx="1">
                  <c:v>2011 - 2012</c:v>
                </c:pt>
                <c:pt idx="2">
                  <c:v>2012 - 2013</c:v>
                </c:pt>
                <c:pt idx="3">
                  <c:v>2013 - 2014</c:v>
                </c:pt>
                <c:pt idx="4">
                  <c:v>2014 - 2015</c:v>
                </c:pt>
                <c:pt idx="5">
                  <c:v>2015-2016</c:v>
                </c:pt>
                <c:pt idx="6">
                  <c:v>2016-2017</c:v>
                </c:pt>
                <c:pt idx="7">
                  <c:v>7017-2018</c:v>
                </c:pt>
                <c:pt idx="8">
                  <c:v>2018-2019</c:v>
                </c:pt>
                <c:pt idx="9">
                  <c:v>2019-2020</c:v>
                </c:pt>
                <c:pt idx="10">
                  <c:v>2020-2021</c:v>
                </c:pt>
                <c:pt idx="11">
                  <c:v>2021-2022</c:v>
                </c:pt>
                <c:pt idx="12">
                  <c:v>2022-2023</c:v>
                </c:pt>
                <c:pt idx="13">
                  <c:v>2023-2024</c:v>
                </c:pt>
              </c:strCache>
            </c:strRef>
          </c:cat>
          <c:val>
            <c:numRef>
              <c:f>Sheet1!$B$2:$B$15</c:f>
              <c:numCache>
                <c:formatCode>0%</c:formatCode>
                <c:ptCount val="14"/>
                <c:pt idx="0">
                  <c:v>0.7</c:v>
                </c:pt>
                <c:pt idx="1">
                  <c:v>0.8</c:v>
                </c:pt>
                <c:pt idx="2">
                  <c:v>0.875</c:v>
                </c:pt>
                <c:pt idx="3">
                  <c:v>0.8</c:v>
                </c:pt>
                <c:pt idx="4">
                  <c:v>0.8</c:v>
                </c:pt>
                <c:pt idx="5">
                  <c:v>0.9</c:v>
                </c:pt>
                <c:pt idx="6">
                  <c:v>0.8</c:v>
                </c:pt>
                <c:pt idx="7">
                  <c:v>0.92</c:v>
                </c:pt>
                <c:pt idx="8">
                  <c:v>0.84099999999999997</c:v>
                </c:pt>
                <c:pt idx="9">
                  <c:v>0.78300000000000003</c:v>
                </c:pt>
                <c:pt idx="10">
                  <c:v>0.83199999999999996</c:v>
                </c:pt>
                <c:pt idx="11">
                  <c:v>0.84</c:v>
                </c:pt>
                <c:pt idx="12">
                  <c:v>0.87</c:v>
                </c:pt>
                <c:pt idx="13">
                  <c:v>0.93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51-45CD-9893-E4AA4EED65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764864"/>
        <c:axId val="35770752"/>
      </c:barChart>
      <c:catAx>
        <c:axId val="357648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5770752"/>
        <c:crosses val="autoZero"/>
        <c:auto val="1"/>
        <c:lblAlgn val="ctr"/>
        <c:lblOffset val="100"/>
        <c:noMultiLvlLbl val="0"/>
      </c:catAx>
      <c:valAx>
        <c:axId val="35770752"/>
        <c:scaling>
          <c:orientation val="minMax"/>
          <c:max val="1"/>
          <c:min val="0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357648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Number of KEC Attending Faculty Members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cat>
            <c:strRef>
              <c:f>Sheet1!$A$2:$A$15</c:f>
              <c:strCache>
                <c:ptCount val="14"/>
                <c:pt idx="0">
                  <c:v>2010- 2011</c:v>
                </c:pt>
                <c:pt idx="1">
                  <c:v>2011 - 2012</c:v>
                </c:pt>
                <c:pt idx="2">
                  <c:v>2012 - 2013</c:v>
                </c:pt>
                <c:pt idx="3">
                  <c:v>2013 - 2014</c:v>
                </c:pt>
                <c:pt idx="4">
                  <c:v>2014 - 2015</c:v>
                </c:pt>
                <c:pt idx="5">
                  <c:v>2015 - 2016</c:v>
                </c:pt>
                <c:pt idx="6">
                  <c:v>2016-2017</c:v>
                </c:pt>
                <c:pt idx="7">
                  <c:v>2017-2018</c:v>
                </c:pt>
                <c:pt idx="8">
                  <c:v>2018-2019</c:v>
                </c:pt>
                <c:pt idx="9">
                  <c:v>2019-2020</c:v>
                </c:pt>
                <c:pt idx="10">
                  <c:v>2020-2021</c:v>
                </c:pt>
                <c:pt idx="11">
                  <c:v>2021-2022</c:v>
                </c:pt>
                <c:pt idx="12">
                  <c:v>2022-2023</c:v>
                </c:pt>
                <c:pt idx="13">
                  <c:v>2022-2024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60</c:v>
                </c:pt>
                <c:pt idx="1">
                  <c:v>67</c:v>
                </c:pt>
                <c:pt idx="2">
                  <c:v>66</c:v>
                </c:pt>
                <c:pt idx="3">
                  <c:v>74</c:v>
                </c:pt>
                <c:pt idx="4">
                  <c:v>82</c:v>
                </c:pt>
                <c:pt idx="5">
                  <c:v>79</c:v>
                </c:pt>
                <c:pt idx="6">
                  <c:v>73</c:v>
                </c:pt>
                <c:pt idx="7">
                  <c:v>81</c:v>
                </c:pt>
                <c:pt idx="8">
                  <c:v>89</c:v>
                </c:pt>
                <c:pt idx="9">
                  <c:v>88</c:v>
                </c:pt>
                <c:pt idx="10">
                  <c:v>85</c:v>
                </c:pt>
                <c:pt idx="11">
                  <c:v>92</c:v>
                </c:pt>
                <c:pt idx="12">
                  <c:v>99</c:v>
                </c:pt>
                <c:pt idx="13">
                  <c:v>101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F0B-475C-A065-4A61BD831C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5697408"/>
        <c:axId val="35698944"/>
      </c:lineChart>
      <c:catAx>
        <c:axId val="356974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5698944"/>
        <c:crosses val="autoZero"/>
        <c:auto val="1"/>
        <c:lblAlgn val="ctr"/>
        <c:lblOffset val="100"/>
        <c:noMultiLvlLbl val="0"/>
      </c:catAx>
      <c:valAx>
        <c:axId val="35698944"/>
        <c:scaling>
          <c:orientation val="minMax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56974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808519470780438"/>
          <c:y val="9.8568495470324258E-2"/>
          <c:w val="0.84470392093845414"/>
          <c:h val="0.6304525442384217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Clinic Visits</c:v>
                </c:pt>
              </c:strCache>
            </c:strRef>
          </c:tx>
          <c:spPr>
            <a:solidFill>
              <a:srgbClr val="FFCB05"/>
            </a:solidFill>
            <a:ln w="19050">
              <a:solidFill>
                <a:schemeClr val="bg2"/>
              </a:solidFill>
            </a:ln>
          </c:spPr>
          <c:invertIfNegative val="0"/>
          <c:dLbls>
            <c:dLbl>
              <c:idx val="0"/>
              <c:layout>
                <c:manualLayout>
                  <c:x val="1.6064235391628646E-2"/>
                  <c:y val="-0.2002970747608161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423694779116467"/>
                      <c:h val="8.404255319148935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D9D0-4F67-90E8-69E41115F582}"/>
                </c:ext>
              </c:extLst>
            </c:dLbl>
            <c:dLbl>
              <c:idx val="1"/>
              <c:layout>
                <c:manualLayout>
                  <c:x val="0"/>
                  <c:y val="-0.1263440860215054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0CB-4AEC-9425-9B14D428802F}"/>
                </c:ext>
              </c:extLst>
            </c:dLbl>
            <c:dLbl>
              <c:idx val="2"/>
              <c:layout>
                <c:manualLayout>
                  <c:x val="-2.0080121563751901E-3"/>
                  <c:y val="-0.190803064939463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9D0-4F67-90E8-69E41115F582}"/>
                </c:ext>
              </c:extLst>
            </c:dLbl>
            <c:dLbl>
              <c:idx val="3"/>
              <c:layout>
                <c:manualLayout>
                  <c:x val="0"/>
                  <c:y val="-0.110215053763440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0CB-4AEC-9425-9B14D428802F}"/>
                </c:ext>
              </c:extLst>
            </c:dLbl>
            <c:dLbl>
              <c:idx val="4"/>
              <c:layout>
                <c:manualLayout>
                  <c:x val="0"/>
                  <c:y val="-0.236616289899246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9D0-4F67-90E8-69E41115F582}"/>
                </c:ext>
              </c:extLst>
            </c:dLbl>
            <c:dLbl>
              <c:idx val="5"/>
              <c:layout>
                <c:manualLayout>
                  <c:x val="-6.4326742272101015E-17"/>
                  <c:y val="-0.137096774193548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0CB-4AEC-9425-9B14D428802F}"/>
                </c:ext>
              </c:extLst>
            </c:dLbl>
            <c:dLbl>
              <c:idx val="6"/>
              <c:layout>
                <c:manualLayout>
                  <c:x val="-1.2865348454420203E-16"/>
                  <c:y val="-0.238332274997883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9D0-4F67-90E8-69E41115F582}"/>
                </c:ext>
              </c:extLst>
            </c:dLbl>
            <c:dLbl>
              <c:idx val="7"/>
              <c:layout>
                <c:manualLayout>
                  <c:x val="0"/>
                  <c:y val="-0.174845483024299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9D0-4F67-90E8-69E41115F582}"/>
                </c:ext>
              </c:extLst>
            </c:dLbl>
            <c:dLbl>
              <c:idx val="8"/>
              <c:layout>
                <c:manualLayout>
                  <c:x val="-5.0725238292581847E-4"/>
                  <c:y val="-0.286318897637795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35C-46D5-B232-DD8495E7447C}"/>
                </c:ext>
              </c:extLst>
            </c:dLbl>
            <c:dLbl>
              <c:idx val="9"/>
              <c:layout>
                <c:manualLayout>
                  <c:x val="-2.5362619146303788E-4"/>
                  <c:y val="-0.2378746507493015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A75-429C-8625-1D8BA14C26DF}"/>
                </c:ext>
              </c:extLst>
            </c:dLbl>
            <c:dLbl>
              <c:idx val="10"/>
              <c:layout>
                <c:manualLayout>
                  <c:x val="-1.7543859649122807E-3"/>
                  <c:y val="-0.2876344086021505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64C-49F6-A3EF-44BB004044B7}"/>
                </c:ext>
              </c:extLst>
            </c:dLbl>
            <c:dLbl>
              <c:idx val="11"/>
              <c:layout>
                <c:manualLayout>
                  <c:x val="3.5087320815668449E-3"/>
                  <c:y val="-0.2288698241078073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466-4E8E-9B45-4813F4F20407}"/>
                </c:ext>
              </c:extLst>
            </c:dLbl>
            <c:dLbl>
              <c:idx val="12"/>
              <c:layout>
                <c:manualLayout>
                  <c:x val="1.1752000992018454E-16"/>
                  <c:y val="-0.27860696517412942"/>
                </c:manualLayout>
              </c:layout>
              <c:tx>
                <c:rich>
                  <a:bodyPr/>
                  <a:lstStyle/>
                  <a:p>
                    <a:fld id="{93851447-92E5-4688-8B9A-3AEE9CE1755C}" type="VALUE">
                      <a:rPr lang="en-US">
                        <a:solidFill>
                          <a:schemeClr val="tx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5678-43A6-A8E3-A25A36AF1729}"/>
                </c:ext>
              </c:extLst>
            </c:dLbl>
            <c:dLbl>
              <c:idx val="13"/>
              <c:layout>
                <c:manualLayout>
                  <c:x val="0"/>
                  <c:y val="-0.296019900497512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925-4E42-8063-E148701011B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Sheet1!$A$2:$A$15</c:f>
              <c:strCache>
                <c:ptCount val="14"/>
                <c:pt idx="0">
                  <c:v>2010 - 2011</c:v>
                </c:pt>
                <c:pt idx="1">
                  <c:v>2011 - 2012</c:v>
                </c:pt>
                <c:pt idx="2">
                  <c:v>2012 - 2013</c:v>
                </c:pt>
                <c:pt idx="3">
                  <c:v>2013 - 2014</c:v>
                </c:pt>
                <c:pt idx="4">
                  <c:v>2014 - 2015</c:v>
                </c:pt>
                <c:pt idx="5">
                  <c:v>2015 - 2016</c:v>
                </c:pt>
                <c:pt idx="6">
                  <c:v>2016-2017</c:v>
                </c:pt>
                <c:pt idx="7">
                  <c:v>2017-2018</c:v>
                </c:pt>
                <c:pt idx="8">
                  <c:v>2018-2019</c:v>
                </c:pt>
                <c:pt idx="9">
                  <c:v>2019-2020</c:v>
                </c:pt>
                <c:pt idx="10">
                  <c:v>2020-2021</c:v>
                </c:pt>
                <c:pt idx="11">
                  <c:v>2021-2022</c:v>
                </c:pt>
                <c:pt idx="12">
                  <c:v>2022-2023</c:v>
                </c:pt>
                <c:pt idx="13">
                  <c:v>2023-2024</c:v>
                </c:pt>
              </c:strCache>
            </c:strRef>
          </c:cat>
          <c:val>
            <c:numRef>
              <c:f>Sheet1!$B$2:$B$15</c:f>
              <c:numCache>
                <c:formatCode>#,##0</c:formatCode>
                <c:ptCount val="14"/>
                <c:pt idx="0">
                  <c:v>119789</c:v>
                </c:pt>
                <c:pt idx="1">
                  <c:v>128801</c:v>
                </c:pt>
                <c:pt idx="2">
                  <c:v>129276</c:v>
                </c:pt>
                <c:pt idx="3">
                  <c:v>140200</c:v>
                </c:pt>
                <c:pt idx="4">
                  <c:v>155226</c:v>
                </c:pt>
                <c:pt idx="5">
                  <c:v>145359</c:v>
                </c:pt>
                <c:pt idx="6">
                  <c:v>166266</c:v>
                </c:pt>
                <c:pt idx="7">
                  <c:v>178480</c:v>
                </c:pt>
                <c:pt idx="8">
                  <c:v>193975</c:v>
                </c:pt>
                <c:pt idx="9">
                  <c:v>167881</c:v>
                </c:pt>
                <c:pt idx="10">
                  <c:v>191650</c:v>
                </c:pt>
                <c:pt idx="11">
                  <c:v>201237</c:v>
                </c:pt>
                <c:pt idx="12">
                  <c:v>208158</c:v>
                </c:pt>
                <c:pt idx="13">
                  <c:v>217108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98-4799-9D6D-CFFF3A4E05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100"/>
        <c:axId val="36130816"/>
        <c:axId val="36132352"/>
      </c:barChart>
      <c:catAx>
        <c:axId val="361308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6132352"/>
        <c:crosses val="autoZero"/>
        <c:auto val="1"/>
        <c:lblAlgn val="ctr"/>
        <c:lblOffset val="100"/>
        <c:noMultiLvlLbl val="0"/>
      </c:catAx>
      <c:valAx>
        <c:axId val="36132352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361308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522940379391329"/>
          <c:y val="0.13168975405852046"/>
          <c:w val="0.85724621615977814"/>
          <c:h val="0.5757047730144843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Average Number of Visits per Attending Surgeon</c:v>
                </c:pt>
              </c:strCache>
            </c:strRef>
          </c:tx>
          <c:spPr>
            <a:solidFill>
              <a:srgbClr val="FFCB05"/>
            </a:solidFill>
            <a:ln w="19050">
              <a:solidFill>
                <a:schemeClr val="bg2"/>
              </a:solidFill>
            </a:ln>
          </c:spPr>
          <c:invertIfNegative val="0"/>
          <c:dLbls>
            <c:dLbl>
              <c:idx val="1"/>
              <c:layout>
                <c:manualLayout>
                  <c:x val="0"/>
                  <c:y val="-0.132716049382716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BD6-47E0-831A-CCEE632EE8CD}"/>
                </c:ext>
              </c:extLst>
            </c:dLbl>
            <c:dLbl>
              <c:idx val="3"/>
              <c:layout>
                <c:manualLayout>
                  <c:x val="5.8414600154361018E-3"/>
                  <c:y val="-9.87654320987654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BD6-47E0-831A-CCEE632EE8CD}"/>
                </c:ext>
              </c:extLst>
            </c:dLbl>
            <c:dLbl>
              <c:idx val="5"/>
              <c:layout>
                <c:manualLayout>
                  <c:x val="3.8943066769574486E-3"/>
                  <c:y val="-0.120370370370370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BD6-47E0-831A-CCEE632EE8CD}"/>
                </c:ext>
              </c:extLst>
            </c:dLbl>
            <c:dLbl>
              <c:idx val="7"/>
              <c:layout>
                <c:manualLayout>
                  <c:x val="3.8943066769573059E-3"/>
                  <c:y val="-6.48148148148148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F26-4614-8509-6ADEEFD6E982}"/>
                </c:ext>
              </c:extLst>
            </c:dLbl>
            <c:dLbl>
              <c:idx val="8"/>
              <c:layout>
                <c:manualLayout>
                  <c:x val="-7.7886133539148972E-3"/>
                  <c:y val="-0.172839506172839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F26-4614-8509-6ADEEFD6E982}"/>
                </c:ext>
              </c:extLst>
            </c:dLbl>
            <c:dLbl>
              <c:idx val="9"/>
              <c:layout>
                <c:manualLayout>
                  <c:x val="0"/>
                  <c:y val="-0.1666666666666666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9DD-4EEC-9539-121C986C3A84}"/>
                </c:ext>
              </c:extLst>
            </c:dLbl>
            <c:dLbl>
              <c:idx val="10"/>
              <c:layout>
                <c:manualLayout>
                  <c:x val="-5.8414600154361729E-3"/>
                  <c:y val="-0.225308641975308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8BA-4F97-B614-D6B4419D1A63}"/>
                </c:ext>
              </c:extLst>
            </c:dLbl>
            <c:dLbl>
              <c:idx val="11"/>
              <c:layout>
                <c:manualLayout>
                  <c:x val="1.235277144314113E-2"/>
                  <c:y val="-0.287037037037037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BD6-47E0-831A-CCEE632EE8CD}"/>
                </c:ext>
              </c:extLst>
            </c:dLbl>
            <c:dLbl>
              <c:idx val="12"/>
              <c:layout>
                <c:manualLayout>
                  <c:x val="0"/>
                  <c:y val="-0.24074074074074078"/>
                </c:manualLayout>
              </c:layout>
              <c:tx>
                <c:rich>
                  <a:bodyPr/>
                  <a:lstStyle/>
                  <a:p>
                    <a:fld id="{89DA2204-41A1-4A62-A58F-A1351402A9E6}" type="VALUE">
                      <a:rPr lang="en-US">
                        <a:solidFill>
                          <a:schemeClr val="tx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C226-41FD-AC5D-ED6AC47CD01E}"/>
                </c:ext>
              </c:extLst>
            </c:dLbl>
            <c:dLbl>
              <c:idx val="13"/>
              <c:layout>
                <c:manualLayout>
                  <c:x val="-1.9471533384788672E-3"/>
                  <c:y val="-0.28395061728395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77D-4353-9CEA-44068DCFC4F1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Sheet1!$A$2:$A$15</c:f>
              <c:strCache>
                <c:ptCount val="14"/>
                <c:pt idx="0">
                  <c:v>2010 - 2011</c:v>
                </c:pt>
                <c:pt idx="1">
                  <c:v>2011 - 2012</c:v>
                </c:pt>
                <c:pt idx="2">
                  <c:v>2012 - 2013</c:v>
                </c:pt>
                <c:pt idx="3">
                  <c:v>2013 - 2014</c:v>
                </c:pt>
                <c:pt idx="4">
                  <c:v>2014 - 2015</c:v>
                </c:pt>
                <c:pt idx="5">
                  <c:v>2015 - 2016</c:v>
                </c:pt>
                <c:pt idx="6">
                  <c:v>2016-2017</c:v>
                </c:pt>
                <c:pt idx="7">
                  <c:v>2017-2018</c:v>
                </c:pt>
                <c:pt idx="8">
                  <c:v>2018-2019</c:v>
                </c:pt>
                <c:pt idx="9">
                  <c:v>2019-2020</c:v>
                </c:pt>
                <c:pt idx="10">
                  <c:v>2020-2021</c:v>
                </c:pt>
                <c:pt idx="11">
                  <c:v>2021-2022</c:v>
                </c:pt>
                <c:pt idx="12">
                  <c:v>2022-2023</c:v>
                </c:pt>
                <c:pt idx="13">
                  <c:v>2023-2024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1996</c:v>
                </c:pt>
                <c:pt idx="1">
                  <c:v>1922</c:v>
                </c:pt>
                <c:pt idx="2">
                  <c:v>1959</c:v>
                </c:pt>
                <c:pt idx="3">
                  <c:v>1894</c:v>
                </c:pt>
                <c:pt idx="4">
                  <c:v>1893</c:v>
                </c:pt>
                <c:pt idx="5">
                  <c:v>1864</c:v>
                </c:pt>
                <c:pt idx="6">
                  <c:v>2278</c:v>
                </c:pt>
                <c:pt idx="7">
                  <c:v>2203</c:v>
                </c:pt>
                <c:pt idx="8">
                  <c:v>2230</c:v>
                </c:pt>
                <c:pt idx="9">
                  <c:v>1952</c:v>
                </c:pt>
                <c:pt idx="10">
                  <c:v>2282</c:v>
                </c:pt>
                <c:pt idx="11">
                  <c:v>2187</c:v>
                </c:pt>
                <c:pt idx="12">
                  <c:v>2103</c:v>
                </c:pt>
                <c:pt idx="13">
                  <c:v>2215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CE-46EA-8E18-7FB07341C2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6310272"/>
        <c:axId val="106312064"/>
      </c:barChart>
      <c:catAx>
        <c:axId val="1063102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06312064"/>
        <c:crosses val="autoZero"/>
        <c:auto val="1"/>
        <c:lblAlgn val="ctr"/>
        <c:lblOffset val="100"/>
        <c:noMultiLvlLbl val="0"/>
      </c:catAx>
      <c:valAx>
        <c:axId val="1063120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63102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338779527559054"/>
          <c:y val="9.576052993375829E-2"/>
          <c:w val="0.55470753655793026"/>
          <c:h val="0.6969891263592050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Adherence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</c:spPr>
          <c:invertIfNegative val="0"/>
          <c:dLbls>
            <c:dLbl>
              <c:idx val="0"/>
              <c:layout>
                <c:manualLayout>
                  <c:x val="-5.2163167104112241E-3"/>
                  <c:y val="7.876302394018923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490769903762029"/>
                      <c:h val="6.4675873849102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68B3-43D7-B5BD-F02028BB68D5}"/>
                </c:ext>
              </c:extLst>
            </c:dLbl>
            <c:dLbl>
              <c:idx val="1"/>
              <c:layout>
                <c:manualLayout>
                  <c:x val="2.7777777777777267E-3"/>
                  <c:y val="-3.6069354966992761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269-4B37-8D13-AACB45F11281}"/>
                </c:ext>
              </c:extLst>
            </c:dLbl>
            <c:dLbl>
              <c:idx val="2"/>
              <c:layout>
                <c:manualLayout>
                  <c:x val="5.5555555555555558E-3"/>
                  <c:y val="2.16455897558259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269-4B37-8D13-AACB45F11281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2017 - 2018</c:v>
                </c:pt>
                <c:pt idx="1">
                  <c:v>2018-2019</c:v>
                </c:pt>
                <c:pt idx="2">
                  <c:v>2019-2020</c:v>
                </c:pt>
                <c:pt idx="3">
                  <c:v>2020-2021</c:v>
                </c:pt>
                <c:pt idx="4">
                  <c:v>2021-2022</c:v>
                </c:pt>
                <c:pt idx="5">
                  <c:v>2022-2023</c:v>
                </c:pt>
                <c:pt idx="6">
                  <c:v>2023-2024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51-45CD-9893-E4AA4EED65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764864"/>
        <c:axId val="35770752"/>
      </c:barChart>
      <c:catAx>
        <c:axId val="357648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5770752"/>
        <c:crosses val="autoZero"/>
        <c:auto val="1"/>
        <c:lblAlgn val="ctr"/>
        <c:lblOffset val="100"/>
        <c:noMultiLvlLbl val="0"/>
      </c:catAx>
      <c:valAx>
        <c:axId val="35770752"/>
        <c:scaling>
          <c:orientation val="minMax"/>
          <c:max val="1"/>
          <c:min val="0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357648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300" baseline="0"/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500544619422572"/>
          <c:y val="8.727402495740666E-2"/>
          <c:w val="0.6473911854768154"/>
          <c:h val="0.7260896993139015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Adherence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</c:spPr>
          <c:invertIfNegative val="0"/>
          <c:dLbls>
            <c:dLbl>
              <c:idx val="0"/>
              <c:layout>
                <c:manualLayout>
                  <c:x val="7.9780457130358071E-3"/>
                  <c:y val="2.2626482034573265E-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324114173228346"/>
                      <c:h val="7.149859557029054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68B3-43D7-B5BD-F02028BB68D5}"/>
                </c:ext>
              </c:extLst>
            </c:dLbl>
            <c:dLbl>
              <c:idx val="1"/>
              <c:layout>
                <c:manualLayout>
                  <c:x val="6.9444444444444441E-3"/>
                  <c:y val="8.3333333333333301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/>
                    </a:pPr>
                    <a:fld id="{52689BE5-179F-49F0-B29B-338BAF9E7174}" type="VALUE">
                      <a:rPr lang="en-US"/>
                      <a:pPr>
                        <a:defRPr sz="1400"/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066666666666666"/>
                      <c:h val="6.637931034482758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F9F7-4015-A378-1397E50ABC61}"/>
                </c:ext>
              </c:extLst>
            </c:dLbl>
            <c:dLbl>
              <c:idx val="2"/>
              <c:layout>
                <c:manualLayout>
                  <c:x val="-1.0416666666666666E-2"/>
                  <c:y val="1.14942528735632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360-400E-B825-4C272C24BCC2}"/>
                </c:ext>
              </c:extLst>
            </c:dLbl>
            <c:dLbl>
              <c:idx val="4"/>
              <c:layout>
                <c:manualLayout>
                  <c:x val="6.41025641025641E-3"/>
                  <c:y val="-1.43678160919540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218-48FA-8FA5-67F815252891}"/>
                </c:ext>
              </c:extLst>
            </c:dLbl>
            <c:dLbl>
              <c:idx val="5"/>
              <c:layout>
                <c:manualLayout>
                  <c:x val="6.41025641025641E-3"/>
                  <c:y val="1.43678160919540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218-48FA-8FA5-67F815252891}"/>
                </c:ext>
              </c:extLst>
            </c:dLbl>
            <c:dLbl>
              <c:idx val="6"/>
              <c:layout>
                <c:manualLayout>
                  <c:x val="0"/>
                  <c:y val="-1.43678160919540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218-48FA-8FA5-67F8152528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2017 - 2018</c:v>
                </c:pt>
                <c:pt idx="1">
                  <c:v>2018-2019</c:v>
                </c:pt>
                <c:pt idx="2">
                  <c:v>2019-2020</c:v>
                </c:pt>
                <c:pt idx="3">
                  <c:v>2020-2021</c:v>
                </c:pt>
                <c:pt idx="4">
                  <c:v>2021-2022</c:v>
                </c:pt>
                <c:pt idx="5">
                  <c:v>2022-2023</c:v>
                </c:pt>
                <c:pt idx="6">
                  <c:v>2023-2024</c:v>
                </c:pt>
              </c:strCache>
            </c:strRef>
          </c:cat>
          <c:val>
            <c:numRef>
              <c:f>Sheet1!$B$2:$B$8</c:f>
              <c:numCache>
                <c:formatCode>0.0%</c:formatCode>
                <c:ptCount val="7"/>
                <c:pt idx="0">
                  <c:v>0.99460000000000004</c:v>
                </c:pt>
                <c:pt idx="1">
                  <c:v>0.98699999999999999</c:v>
                </c:pt>
                <c:pt idx="2">
                  <c:v>0.999</c:v>
                </c:pt>
                <c:pt idx="3" formatCode="0%">
                  <c:v>1</c:v>
                </c:pt>
                <c:pt idx="4" formatCode="0%">
                  <c:v>1</c:v>
                </c:pt>
                <c:pt idx="5" formatCode="0%">
                  <c:v>0.999</c:v>
                </c:pt>
                <c:pt idx="6" formatCode="0%">
                  <c:v>0.99990000000000001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51-45CD-9893-E4AA4EED65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764864"/>
        <c:axId val="35770752"/>
      </c:barChart>
      <c:catAx>
        <c:axId val="357648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300" baseline="0"/>
            </a:pPr>
            <a:endParaRPr lang="en-US"/>
          </a:p>
        </c:txPr>
        <c:crossAx val="35770752"/>
        <c:crosses val="autoZero"/>
        <c:auto val="1"/>
        <c:lblAlgn val="ctr"/>
        <c:lblOffset val="100"/>
        <c:noMultiLvlLbl val="0"/>
      </c:catAx>
      <c:valAx>
        <c:axId val="35770752"/>
        <c:scaling>
          <c:orientation val="minMax"/>
          <c:max val="1"/>
          <c:min val="0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357648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060999319529506"/>
          <c:y val="6.7405730533683289E-2"/>
          <c:w val="0.55470753655793026"/>
          <c:h val="0.705382565815636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Adherence</c:v>
                </c:pt>
              </c:strCache>
            </c:strRef>
          </c:tx>
          <c:spPr>
            <a:solidFill>
              <a:srgbClr val="00B2A9"/>
            </a:solidFill>
            <a:ln>
              <a:noFill/>
            </a:ln>
          </c:spPr>
          <c:invertIfNegative val="0"/>
          <c:dLbls>
            <c:dLbl>
              <c:idx val="0"/>
              <c:layout>
                <c:manualLayout>
                  <c:x val="-3.7479425241388148E-5"/>
                  <c:y val="1.0936132983377078E-7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>
                        <a:solidFill>
                          <a:schemeClr val="tx1"/>
                        </a:solidFill>
                      </a:defRPr>
                    </a:pPr>
                    <a:fld id="{8FE647C1-A352-4CF3-A011-E6CE720E3F6A}" type="VALUE">
                      <a:rPr lang="en-US" sz="1400">
                        <a:solidFill>
                          <a:schemeClr val="tx1"/>
                        </a:solidFill>
                      </a:rPr>
                      <a:pPr>
                        <a:defRPr>
                          <a:solidFill>
                            <a:schemeClr val="tx1"/>
                          </a:solidFill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468170292272786"/>
                      <c:h val="6.652777777777776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68B3-43D7-B5BD-F02028BB68D5}"/>
                </c:ext>
              </c:extLst>
            </c:dLbl>
            <c:dLbl>
              <c:idx val="1"/>
              <c:layout>
                <c:manualLayout>
                  <c:x val="-5.6497175141242938E-3"/>
                  <c:y val="6.5656565656565663E-2"/>
                </c:manualLayout>
              </c:layout>
              <c:tx>
                <c:rich>
                  <a:bodyPr/>
                  <a:lstStyle/>
                  <a:p>
                    <a:fld id="{1D9DF971-2A59-47B8-8FEE-6029186516EA}" type="VALUE">
                      <a:rPr lang="en-US" sz="1400">
                        <a:solidFill>
                          <a:schemeClr val="tx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BE6-4EA0-A0FB-67A108390D1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BD984EBA-D3D7-412C-B721-BBBEA8EDEF09}" type="VALUE">
                      <a:rPr lang="en-US" sz="1400">
                        <a:solidFill>
                          <a:schemeClr val="tx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0435-4A89-B50B-49A1C22AA1A7}"/>
                </c:ext>
              </c:extLst>
            </c:dLbl>
            <c:dLbl>
              <c:idx val="3"/>
              <c:layout>
                <c:manualLayout>
                  <c:x val="-1.1299435028248692E-2"/>
                  <c:y val="6.8181818181818177E-2"/>
                </c:manualLayout>
              </c:layout>
              <c:tx>
                <c:rich>
                  <a:bodyPr/>
                  <a:lstStyle/>
                  <a:p>
                    <a:fld id="{7382E97C-7CE9-4344-ACC2-1428E2AA9F40}" type="VALUE">
                      <a:rPr lang="en-US" sz="1400">
                        <a:solidFill>
                          <a:schemeClr val="tx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4BE6-4EA0-A0FB-67A108390D1E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C22A64C0-E1F5-46C6-935E-B257B4E7D469}" type="VALUE">
                      <a:rPr lang="en-US" sz="1400">
                        <a:solidFill>
                          <a:schemeClr val="tx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435-4A89-B50B-49A1C22AA1A7}"/>
                </c:ext>
              </c:extLst>
            </c:dLbl>
            <c:dLbl>
              <c:idx val="5"/>
              <c:layout>
                <c:manualLayout>
                  <c:x val="0"/>
                  <c:y val="2.0202020202020204E-2"/>
                </c:manualLayout>
              </c:layout>
              <c:tx>
                <c:rich>
                  <a:bodyPr/>
                  <a:lstStyle/>
                  <a:p>
                    <a:fld id="{B6F4AB2E-D397-4190-8833-FDEB96E86F27}" type="VALUE">
                      <a:rPr lang="en-US" sz="1400">
                        <a:solidFill>
                          <a:schemeClr val="tx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E426-42FE-9998-D20C4E4D9E3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2017 - 2018</c:v>
                </c:pt>
                <c:pt idx="1">
                  <c:v>2018-2019</c:v>
                </c:pt>
                <c:pt idx="2">
                  <c:v>2019-2020</c:v>
                </c:pt>
                <c:pt idx="3">
                  <c:v>2020-2021</c:v>
                </c:pt>
                <c:pt idx="4">
                  <c:v>2021-2022</c:v>
                </c:pt>
                <c:pt idx="5">
                  <c:v>2022-2023</c:v>
                </c:pt>
                <c:pt idx="6">
                  <c:v>2023-2024</c:v>
                </c:pt>
              </c:strCache>
            </c:strRef>
          </c:cat>
          <c:val>
            <c:numRef>
              <c:f>Sheet1!$B$2:$B$8</c:f>
              <c:numCache>
                <c:formatCode>0.0%</c:formatCode>
                <c:ptCount val="7"/>
                <c:pt idx="0">
                  <c:v>0.999</c:v>
                </c:pt>
                <c:pt idx="1">
                  <c:v>0.995</c:v>
                </c:pt>
                <c:pt idx="2">
                  <c:v>0.99980000000000002</c:v>
                </c:pt>
                <c:pt idx="3">
                  <c:v>0.997</c:v>
                </c:pt>
                <c:pt idx="4" formatCode="0%">
                  <c:v>0.999</c:v>
                </c:pt>
                <c:pt idx="5" formatCode="0%">
                  <c:v>0.99990000000000001</c:v>
                </c:pt>
                <c:pt idx="6" formatCode="0%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51-45CD-9893-E4AA4EED65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764864"/>
        <c:axId val="35770752"/>
      </c:barChart>
      <c:catAx>
        <c:axId val="357648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300" baseline="0"/>
            </a:pPr>
            <a:endParaRPr lang="en-US"/>
          </a:p>
        </c:txPr>
        <c:crossAx val="35770752"/>
        <c:crosses val="autoZero"/>
        <c:auto val="1"/>
        <c:lblAlgn val="ctr"/>
        <c:lblOffset val="100"/>
        <c:noMultiLvlLbl val="0"/>
      </c:catAx>
      <c:valAx>
        <c:axId val="35770752"/>
        <c:scaling>
          <c:orientation val="minMax"/>
          <c:max val="1"/>
          <c:min val="0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357648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3572956158258"/>
          <c:y val="3.4113027538224386E-2"/>
          <c:w val="0.55470753655793026"/>
          <c:h val="0.6741831702855325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Adherence</c:v>
                </c:pt>
              </c:strCache>
            </c:strRef>
          </c:tx>
          <c:spPr>
            <a:solidFill>
              <a:srgbClr val="00B2A9"/>
            </a:solidFill>
            <a:ln>
              <a:noFill/>
            </a:ln>
          </c:spPr>
          <c:invertIfNegative val="0"/>
          <c:cat>
            <c:strRef>
              <c:f>Sheet1!$A$2:$A$8</c:f>
              <c:strCache>
                <c:ptCount val="7"/>
                <c:pt idx="0">
                  <c:v>2017 - 2018</c:v>
                </c:pt>
                <c:pt idx="1">
                  <c:v>2018-2019</c:v>
                </c:pt>
                <c:pt idx="2">
                  <c:v>2019-2020</c:v>
                </c:pt>
                <c:pt idx="3">
                  <c:v>2020-2021</c:v>
                </c:pt>
                <c:pt idx="4">
                  <c:v>2021-2022</c:v>
                </c:pt>
                <c:pt idx="5">
                  <c:v>2022-2023</c:v>
                </c:pt>
                <c:pt idx="6">
                  <c:v>2023-2024</c:v>
                </c:pt>
              </c:strCache>
            </c:strRef>
          </c:cat>
          <c:val>
            <c:numRef>
              <c:f>Sheet1!$B$2:$B$8</c:f>
              <c:numCache>
                <c:formatCode>0.0%</c:formatCode>
                <c:ptCount val="7"/>
                <c:pt idx="0">
                  <c:v>0.99450000000000005</c:v>
                </c:pt>
                <c:pt idx="1">
                  <c:v>1</c:v>
                </c:pt>
                <c:pt idx="2">
                  <c:v>0.998</c:v>
                </c:pt>
                <c:pt idx="3">
                  <c:v>0.999</c:v>
                </c:pt>
                <c:pt idx="4">
                  <c:v>0.999</c:v>
                </c:pt>
                <c:pt idx="5">
                  <c:v>0.999</c:v>
                </c:pt>
                <c:pt idx="6" formatCode="0%">
                  <c:v>0.99870000000000003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51-45CD-9893-E4AA4EED65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764864"/>
        <c:axId val="35770752"/>
      </c:barChart>
      <c:catAx>
        <c:axId val="357648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300" baseline="0"/>
            </a:pPr>
            <a:endParaRPr lang="en-US"/>
          </a:p>
        </c:txPr>
        <c:crossAx val="35770752"/>
        <c:crosses val="autoZero"/>
        <c:auto val="1"/>
        <c:lblAlgn val="ctr"/>
        <c:lblOffset val="100"/>
        <c:noMultiLvlLbl val="0"/>
      </c:catAx>
      <c:valAx>
        <c:axId val="35770752"/>
        <c:scaling>
          <c:orientation val="minMax"/>
          <c:max val="1"/>
          <c:min val="0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357648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64773622047244"/>
          <c:y val="4.9898375984251966E-2"/>
          <c:w val="0.83477263779527555"/>
          <c:h val="0.6632135826771653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30-Day Unplanned Reoperation Rates</c:v>
                </c:pt>
              </c:strCache>
            </c:strRef>
          </c:tx>
          <c:spPr>
            <a:ln>
              <a:solidFill>
                <a:srgbClr val="FFCB05"/>
              </a:solidFill>
            </a:ln>
          </c:spPr>
          <c:marker>
            <c:spPr>
              <a:solidFill>
                <a:srgbClr val="FFCB05"/>
              </a:solidFill>
              <a:ln>
                <a:noFill/>
              </a:ln>
            </c:spPr>
          </c:marker>
          <c:cat>
            <c:strRef>
              <c:f>Sheet1!$A$2:$A$15</c:f>
              <c:strCache>
                <c:ptCount val="14"/>
                <c:pt idx="0">
                  <c:v>2010 - 2011</c:v>
                </c:pt>
                <c:pt idx="1">
                  <c:v>2011 - 2012</c:v>
                </c:pt>
                <c:pt idx="2">
                  <c:v>2012 - 2013</c:v>
                </c:pt>
                <c:pt idx="3">
                  <c:v>2013 - 2014</c:v>
                </c:pt>
                <c:pt idx="4">
                  <c:v>2014 - 2015</c:v>
                </c:pt>
                <c:pt idx="5">
                  <c:v>2015-2016</c:v>
                </c:pt>
                <c:pt idx="6">
                  <c:v>2016-2017</c:v>
                </c:pt>
                <c:pt idx="7">
                  <c:v>2017-2018</c:v>
                </c:pt>
                <c:pt idx="8">
                  <c:v>2018-2019</c:v>
                </c:pt>
                <c:pt idx="9">
                  <c:v>2019-2020</c:v>
                </c:pt>
                <c:pt idx="10">
                  <c:v>2020-2021</c:v>
                </c:pt>
                <c:pt idx="11">
                  <c:v>2021-2022</c:v>
                </c:pt>
                <c:pt idx="12">
                  <c:v>2022-2023</c:v>
                </c:pt>
                <c:pt idx="13">
                  <c:v>2023-2024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1.2E-2</c:v>
                </c:pt>
                <c:pt idx="1">
                  <c:v>1.7000000000000001E-2</c:v>
                </c:pt>
                <c:pt idx="2">
                  <c:v>1.0999999999999999E-2</c:v>
                </c:pt>
                <c:pt idx="3">
                  <c:v>8.9999999999999993E-3</c:v>
                </c:pt>
                <c:pt idx="4">
                  <c:v>1.2E-2</c:v>
                </c:pt>
                <c:pt idx="5">
                  <c:v>0.01</c:v>
                </c:pt>
                <c:pt idx="6" formatCode="0.000">
                  <c:v>1.337255535816689E-2</c:v>
                </c:pt>
                <c:pt idx="7">
                  <c:v>7.0000000000000001E-3</c:v>
                </c:pt>
                <c:pt idx="8">
                  <c:v>8.0000000000000002E-3</c:v>
                </c:pt>
                <c:pt idx="9">
                  <c:v>8.9999999999999993E-3</c:v>
                </c:pt>
                <c:pt idx="10">
                  <c:v>0.01</c:v>
                </c:pt>
                <c:pt idx="11">
                  <c:v>8.0000000000000002E-3</c:v>
                </c:pt>
                <c:pt idx="12">
                  <c:v>0.01</c:v>
                </c:pt>
                <c:pt idx="13">
                  <c:v>1.5377E-2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881-4621-BD96-72BA2EBDF1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149888"/>
        <c:axId val="32151808"/>
      </c:lineChart>
      <c:catAx>
        <c:axId val="321498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2151808"/>
        <c:crosses val="autoZero"/>
        <c:auto val="1"/>
        <c:lblAlgn val="ctr"/>
        <c:lblOffset val="100"/>
        <c:noMultiLvlLbl val="0"/>
      </c:catAx>
      <c:valAx>
        <c:axId val="32151808"/>
        <c:scaling>
          <c:orientation val="minMax"/>
        </c:scaling>
        <c:delete val="0"/>
        <c:axPos val="l"/>
        <c:majorGridlines/>
        <c:numFmt formatCode="0.00%" sourceLinked="0"/>
        <c:majorTickMark val="out"/>
        <c:minorTickMark val="none"/>
        <c:tickLblPos val="nextTo"/>
        <c:crossAx val="321498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990288713910769"/>
          <c:y val="8.3202099737532814E-2"/>
          <c:w val="0.60016201383917922"/>
          <c:h val="0.695427863183768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Adherence</c:v>
                </c:pt>
              </c:strCache>
            </c:strRef>
          </c:tx>
          <c:spPr>
            <a:solidFill>
              <a:schemeClr val="bg1">
                <a:lumMod val="20000"/>
                <a:lumOff val="80000"/>
              </a:schemeClr>
            </a:solidFill>
            <a:ln>
              <a:noFill/>
            </a:ln>
          </c:spPr>
          <c:invertIfNegative val="0"/>
          <c:dLbls>
            <c:dLbl>
              <c:idx val="0"/>
              <c:layout>
                <c:manualLayout>
                  <c:x val="-1.2121212121212177E-2"/>
                  <c:y val="2.1164125317668626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/>
                    </a:pPr>
                    <a:fld id="{24FD4B0B-73B2-4DDC-A9DE-E649A578EC9F}" type="VALUE">
                      <a:rPr lang="en-US" sz="1000"/>
                      <a:pPr>
                        <a:defRPr sz="1000"/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824099260319735"/>
                      <c:h val="6.4979585885097682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68B3-43D7-B5BD-F02028BB68D5}"/>
                </c:ext>
              </c:extLst>
            </c:dLbl>
            <c:dLbl>
              <c:idx val="1"/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000"/>
                    </a:pPr>
                    <a:fld id="{6FC754B0-767E-4578-933E-3679B9B0FF68}" type="VALUE">
                      <a:rPr lang="en-US" sz="1000"/>
                      <a:pPr>
                        <a:defRPr sz="1000"/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7DD-44B6-B48C-735157B465E4}"/>
                </c:ext>
              </c:extLst>
            </c:dLbl>
            <c:dLbl>
              <c:idx val="2"/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000"/>
                    </a:pPr>
                    <a:fld id="{E1E890BC-B44E-43B9-BC5C-5D935F3D2365}" type="VALUE">
                      <a:rPr lang="en-US" sz="1000"/>
                      <a:pPr>
                        <a:defRPr sz="1000"/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CAD8-4D59-B66E-5F51EA182516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4F8E77C7-2196-48A0-B0A3-84DA10A30A25}" type="VALUE">
                      <a:rPr lang="en-US" sz="1100"/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47DD-44B6-B48C-735157B465E4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3B2F02E1-1270-4B5A-AC1F-779FBF2D3535}" type="VALUE">
                      <a:rPr lang="en-US" sz="1000"/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AD8-4D59-B66E-5F51EA182516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88032541-9384-42FD-9ED2-D46A43AB7A0D}" type="VALUE">
                      <a:rPr lang="en-US" sz="1000" baseline="0"/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68B4-4738-8844-7D4591674E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2017 - 2018</c:v>
                </c:pt>
                <c:pt idx="1">
                  <c:v>2018-2019</c:v>
                </c:pt>
                <c:pt idx="2">
                  <c:v>2019-2020</c:v>
                </c:pt>
                <c:pt idx="3">
                  <c:v>2020-2021</c:v>
                </c:pt>
                <c:pt idx="4">
                  <c:v>2021-2022</c:v>
                </c:pt>
                <c:pt idx="5">
                  <c:v>2022-2023</c:v>
                </c:pt>
                <c:pt idx="6">
                  <c:v>2023-2024</c:v>
                </c:pt>
              </c:strCache>
            </c:strRef>
          </c:cat>
          <c:val>
            <c:numRef>
              <c:f>Sheet1!$B$2:$B$8</c:f>
              <c:numCache>
                <c:formatCode>0.0%</c:formatCode>
                <c:ptCount val="7"/>
                <c:pt idx="0">
                  <c:v>1</c:v>
                </c:pt>
                <c:pt idx="1">
                  <c:v>1</c:v>
                </c:pt>
                <c:pt idx="2">
                  <c:v>0.996</c:v>
                </c:pt>
                <c:pt idx="3">
                  <c:v>0.995</c:v>
                </c:pt>
                <c:pt idx="4" formatCode="0%">
                  <c:v>1</c:v>
                </c:pt>
                <c:pt idx="5" formatCode="0%">
                  <c:v>1</c:v>
                </c:pt>
                <c:pt idx="6" formatCode="0%">
                  <c:v>0.98280000000000001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51-45CD-9893-E4AA4EED65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764864"/>
        <c:axId val="35770752"/>
      </c:barChart>
      <c:catAx>
        <c:axId val="357648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300" baseline="0"/>
            </a:pPr>
            <a:endParaRPr lang="en-US"/>
          </a:p>
        </c:txPr>
        <c:crossAx val="35770752"/>
        <c:crosses val="autoZero"/>
        <c:auto val="1"/>
        <c:lblAlgn val="ctr"/>
        <c:lblOffset val="100"/>
        <c:noMultiLvlLbl val="0"/>
      </c:catAx>
      <c:valAx>
        <c:axId val="35770752"/>
        <c:scaling>
          <c:orientation val="minMax"/>
          <c:max val="1"/>
          <c:min val="0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357648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109947061702027"/>
          <c:y val="6.9375114447903313E-2"/>
          <c:w val="0.55470753655793026"/>
          <c:h val="0.705761789856913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Adherence</c:v>
                </c:pt>
              </c:strCache>
            </c:strRef>
          </c:tx>
          <c:spPr>
            <a:solidFill>
              <a:srgbClr val="CFC09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9.9244850749588501E-3"/>
                  <c:y val="-1.9146981627296587E-2"/>
                </c:manualLayout>
              </c:layout>
              <c:tx>
                <c:rich>
                  <a:bodyPr/>
                  <a:lstStyle/>
                  <a:p>
                    <a:fld id="{C6FA17F0-1D95-4028-9C78-4313FD96B8F1}" type="VALUE">
                      <a:rPr lang="en-US" sz="140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68B3-43D7-B5BD-F02028BB68D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FD1E3EA3-49EF-4994-BF4B-CC4AD624C836}" type="VALUE">
                      <a:rPr lang="en-US" sz="140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A609-44E3-AB46-32B7FB31F21E}"/>
                </c:ext>
              </c:extLst>
            </c:dLbl>
            <c:dLbl>
              <c:idx val="2"/>
              <c:layout>
                <c:manualLayout>
                  <c:x val="1.1121491168969433E-7"/>
                  <c:y val="-4.0322580645161341E-3"/>
                </c:manualLayout>
              </c:layout>
              <c:tx>
                <c:rich>
                  <a:bodyPr/>
                  <a:lstStyle/>
                  <a:p>
                    <a:fld id="{6047E53F-9BFE-4FE6-AEF4-F21AB24479AB}" type="VALUE">
                      <a:rPr lang="en-US" sz="140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A609-44E3-AB46-32B7FB31F21E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3B371077-1E74-4F24-AAF4-2587C49BC57A}" type="VALUE">
                      <a:rPr lang="en-US" sz="140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A609-44E3-AB46-32B7FB31F21E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E8E323C6-516B-4E12-9DE0-8E5E4B0112C9}" type="VALUE">
                      <a:rPr lang="en-US" sz="140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609-44E3-AB46-32B7FB31F21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2017 - 2018</c:v>
                </c:pt>
                <c:pt idx="1">
                  <c:v>2018-2019</c:v>
                </c:pt>
                <c:pt idx="2">
                  <c:v>2019-2020</c:v>
                </c:pt>
                <c:pt idx="3">
                  <c:v>2020-2021</c:v>
                </c:pt>
                <c:pt idx="4">
                  <c:v>2021-2022</c:v>
                </c:pt>
                <c:pt idx="5">
                  <c:v>2022-2023</c:v>
                </c:pt>
                <c:pt idx="6">
                  <c:v>2023-2024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0.98480000000000001</c:v>
                </c:pt>
                <c:pt idx="1">
                  <c:v>1</c:v>
                </c:pt>
                <c:pt idx="2">
                  <c:v>0.996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51-45CD-9893-E4AA4EED65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5764864"/>
        <c:axId val="35770752"/>
      </c:barChart>
      <c:catAx>
        <c:axId val="357648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770752"/>
        <c:crosses val="autoZero"/>
        <c:auto val="1"/>
        <c:lblAlgn val="ctr"/>
        <c:lblOffset val="100"/>
        <c:noMultiLvlLbl val="0"/>
      </c:catAx>
      <c:valAx>
        <c:axId val="35770752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7648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449885170603674"/>
          <c:y val="6.850461580233505E-2"/>
          <c:w val="0.62067968066491686"/>
          <c:h val="0.7078905330799166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Adherence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2017 - 2018</c:v>
                </c:pt>
                <c:pt idx="1">
                  <c:v>2018-2019</c:v>
                </c:pt>
                <c:pt idx="2">
                  <c:v>2019-2020</c:v>
                </c:pt>
                <c:pt idx="3">
                  <c:v>2020-2021</c:v>
                </c:pt>
                <c:pt idx="4">
                  <c:v>2021-2022</c:v>
                </c:pt>
                <c:pt idx="5">
                  <c:v>2022-2023</c:v>
                </c:pt>
              </c:strCache>
            </c:strRef>
          </c:cat>
          <c:val>
            <c:numRef>
              <c:f>Sheet1!$B$2:$B$7</c:f>
              <c:numCache>
                <c:formatCode>0.0%</c:formatCode>
                <c:ptCount val="6"/>
                <c:pt idx="0">
                  <c:v>1</c:v>
                </c:pt>
                <c:pt idx="1">
                  <c:v>0.999</c:v>
                </c:pt>
                <c:pt idx="2">
                  <c:v>0.99399999999999999</c:v>
                </c:pt>
                <c:pt idx="3">
                  <c:v>0.997</c:v>
                </c:pt>
                <c:pt idx="4">
                  <c:v>0.998</c:v>
                </c:pt>
                <c:pt idx="5">
                  <c:v>0.99099999999999999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51-45CD-9893-E4AA4EED65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5764864"/>
        <c:axId val="35770752"/>
      </c:barChart>
      <c:catAx>
        <c:axId val="357648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770752"/>
        <c:crosses val="autoZero"/>
        <c:auto val="1"/>
        <c:lblAlgn val="ctr"/>
        <c:lblOffset val="100"/>
        <c:noMultiLvlLbl val="0"/>
      </c:catAx>
      <c:valAx>
        <c:axId val="35770752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7648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694971952035404"/>
          <c:y val="7.4898375984251961E-2"/>
          <c:w val="0.62333487725798986"/>
          <c:h val="0.727974550056243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Adherence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4.3382712754126071E-3"/>
                  <c:y val="9.16790869891263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8B3-43D7-B5BD-F02028BB68D5}"/>
                </c:ext>
              </c:extLst>
            </c:dLbl>
            <c:dLbl>
              <c:idx val="2"/>
              <c:layout>
                <c:manualLayout>
                  <c:x val="8.4745762711863366E-3"/>
                  <c:y val="7.14285714285714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03D-455D-BE8A-2AA0A2B58CF6}"/>
                </c:ext>
              </c:extLst>
            </c:dLbl>
            <c:dLbl>
              <c:idx val="5"/>
              <c:layout>
                <c:manualLayout>
                  <c:x val="1.4124293785310734E-2"/>
                  <c:y val="-1.1904761904761904E-2"/>
                </c:manualLayout>
              </c:layout>
              <c:tx>
                <c:rich>
                  <a:bodyPr/>
                  <a:lstStyle/>
                  <a:p>
                    <a:fld id="{4210408E-75E7-4BA9-90B7-C7C15CF6D419}" type="VALUE">
                      <a:rPr lang="en-US" sz="1400" baseline="0">
                        <a:solidFill>
                          <a:schemeClr val="tx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7D15-4ED3-B617-352D28BBA1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2017 - 2018</c:v>
                </c:pt>
                <c:pt idx="1">
                  <c:v>2018-2019</c:v>
                </c:pt>
                <c:pt idx="2">
                  <c:v>2019-2020</c:v>
                </c:pt>
                <c:pt idx="3">
                  <c:v>2020-2021</c:v>
                </c:pt>
                <c:pt idx="4">
                  <c:v>2021-2022</c:v>
                </c:pt>
                <c:pt idx="5">
                  <c:v>2022-2023</c:v>
                </c:pt>
                <c:pt idx="6">
                  <c:v>2023-2024</c:v>
                </c:pt>
              </c:strCache>
            </c:strRef>
          </c:cat>
          <c:val>
            <c:numRef>
              <c:f>Sheet1!$B$2:$B$8</c:f>
              <c:numCache>
                <c:formatCode>0.0%</c:formatCode>
                <c:ptCount val="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0.99299999999999999</c:v>
                </c:pt>
                <c:pt idx="4">
                  <c:v>0.99399999999999999</c:v>
                </c:pt>
                <c:pt idx="5">
                  <c:v>0.98299999999999998</c:v>
                </c:pt>
                <c:pt idx="6" formatCode="0%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51-45CD-9893-E4AA4EED65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5764864"/>
        <c:axId val="35770752"/>
      </c:barChart>
      <c:catAx>
        <c:axId val="357648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770752"/>
        <c:crosses val="autoZero"/>
        <c:auto val="1"/>
        <c:lblAlgn val="ctr"/>
        <c:lblOffset val="100"/>
        <c:noMultiLvlLbl val="0"/>
      </c:catAx>
      <c:valAx>
        <c:axId val="35770752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7648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694971952035404"/>
          <c:y val="6.9610026557331214E-2"/>
          <c:w val="0.62333487725798986"/>
          <c:h val="0.6942194937497219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Adherence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4195229272811428E-2"/>
                  <c:y val="6.77967213844032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8B3-43D7-B5BD-F02028BB68D5}"/>
                </c:ext>
              </c:extLst>
            </c:dLbl>
            <c:dLbl>
              <c:idx val="1"/>
              <c:layout>
                <c:manualLayout>
                  <c:x val="1.6339869281045753E-2"/>
                  <c:y val="1.99715789964124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98A-4A22-A27D-4EF57AD46938}"/>
                </c:ext>
              </c:extLst>
            </c:dLbl>
            <c:dLbl>
              <c:idx val="2"/>
              <c:layout>
                <c:manualLayout>
                  <c:x val="-6.5359477124183607E-3"/>
                  <c:y val="6.9793807553716808E-2"/>
                </c:manualLayout>
              </c:layout>
              <c:tx>
                <c:rich>
                  <a:bodyPr/>
                  <a:lstStyle/>
                  <a:p>
                    <a:fld id="{A9929C61-5B23-4A5D-A04D-2002A1C9A5E0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B98A-4A22-A27D-4EF57AD469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0">
                  <c:v>2017 - 2018</c:v>
                </c:pt>
                <c:pt idx="1">
                  <c:v>2018-2019</c:v>
                </c:pt>
                <c:pt idx="2">
                  <c:v>2019-2020</c:v>
                </c:pt>
                <c:pt idx="3">
                  <c:v>2020-2021</c:v>
                </c:pt>
                <c:pt idx="4">
                  <c:v>2021-2022</c:v>
                </c:pt>
                <c:pt idx="5">
                  <c:v>2022-2023</c:v>
                </c:pt>
                <c:pt idx="6">
                  <c:v>2023-2024</c:v>
                </c:pt>
              </c:strCache>
            </c:strRef>
          </c:cat>
          <c:val>
            <c:numRef>
              <c:f>Sheet1!$B$2:$B$8</c:f>
              <c:numCache>
                <c:formatCode>0.0%</c:formatCode>
                <c:ptCount val="7"/>
                <c:pt idx="0">
                  <c:v>0.99850000000000005</c:v>
                </c:pt>
                <c:pt idx="1">
                  <c:v>0.997</c:v>
                </c:pt>
                <c:pt idx="2">
                  <c:v>1</c:v>
                </c:pt>
                <c:pt idx="3">
                  <c:v>0.99099999999999999</c:v>
                </c:pt>
                <c:pt idx="4">
                  <c:v>0.995</c:v>
                </c:pt>
                <c:pt idx="5">
                  <c:v>0.94899999999999995</c:v>
                </c:pt>
                <c:pt idx="6" formatCode="0%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51-45CD-9893-E4AA4EED65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5764864"/>
        <c:axId val="35770752"/>
      </c:barChart>
      <c:catAx>
        <c:axId val="357648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770752"/>
        <c:crosses val="autoZero"/>
        <c:auto val="1"/>
        <c:lblAlgn val="ctr"/>
        <c:lblOffset val="100"/>
        <c:noMultiLvlLbl val="0"/>
      </c:catAx>
      <c:valAx>
        <c:axId val="35770752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7648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03271330214158"/>
          <c:y val="4.3764562324446289E-2"/>
          <c:w val="0.79737456730952117"/>
          <c:h val="0.6848782060137219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intra</c:v>
                </c:pt>
              </c:strCache>
            </c:strRef>
          </c:tx>
          <c:spPr>
            <a:solidFill>
              <a:srgbClr val="00274C"/>
            </a:solidFill>
            <a:ln>
              <a:solidFill>
                <a:srgbClr val="FFC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Sheet1!$A$2:$A$15</c:f>
              <c:strCache>
                <c:ptCount val="14"/>
                <c:pt idx="0">
                  <c:v>2010 - 2011</c:v>
                </c:pt>
                <c:pt idx="1">
                  <c:v>2011 - 2012</c:v>
                </c:pt>
                <c:pt idx="2">
                  <c:v>2012 - 2013</c:v>
                </c:pt>
                <c:pt idx="3">
                  <c:v>2013 - 2014</c:v>
                </c:pt>
                <c:pt idx="4">
                  <c:v>2014 - 2015</c:v>
                </c:pt>
                <c:pt idx="5">
                  <c:v>2015-2016</c:v>
                </c:pt>
                <c:pt idx="6">
                  <c:v>2016-2017</c:v>
                </c:pt>
                <c:pt idx="7">
                  <c:v>2017-2018</c:v>
                </c:pt>
                <c:pt idx="8">
                  <c:v>2018-2019</c:v>
                </c:pt>
                <c:pt idx="9">
                  <c:v>2019-2020</c:v>
                </c:pt>
                <c:pt idx="10">
                  <c:v>2020-2021</c:v>
                </c:pt>
                <c:pt idx="11">
                  <c:v>2021-2022</c:v>
                </c:pt>
                <c:pt idx="12">
                  <c:v>2022-2023</c:v>
                </c:pt>
                <c:pt idx="13">
                  <c:v>2023-2024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2</c:v>
                </c:pt>
                <c:pt idx="1">
                  <c:v>0</c:v>
                </c:pt>
                <c:pt idx="2">
                  <c:v>2</c:v>
                </c:pt>
                <c:pt idx="3">
                  <c:v>1</c:v>
                </c:pt>
                <c:pt idx="4">
                  <c:v>2</c:v>
                </c:pt>
                <c:pt idx="5">
                  <c:v>3</c:v>
                </c:pt>
                <c:pt idx="6">
                  <c:v>3</c:v>
                </c:pt>
                <c:pt idx="7">
                  <c:v>2</c:v>
                </c:pt>
                <c:pt idx="8">
                  <c:v>3</c:v>
                </c:pt>
                <c:pt idx="9">
                  <c:v>5</c:v>
                </c:pt>
                <c:pt idx="10">
                  <c:v>4</c:v>
                </c:pt>
                <c:pt idx="11">
                  <c:v>3</c:v>
                </c:pt>
                <c:pt idx="12">
                  <c:v>1</c:v>
                </c:pt>
                <c:pt idx="1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19-48D1-A7C4-F7284FC5879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extra</c:v>
                </c:pt>
              </c:strCache>
            </c:strRef>
          </c:tx>
          <c:spPr>
            <a:solidFill>
              <a:srgbClr val="FFCB05"/>
            </a:solidFill>
          </c:spPr>
          <c:invertIfNegative val="0"/>
          <c:dLbls>
            <c:dLbl>
              <c:idx val="9"/>
              <c:layout>
                <c:manualLayout>
                  <c:x val="-8.856580457753038E-17"/>
                  <c:y val="-2.04678362573099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2BB-B940-A015-2324ACEB4C30}"/>
                </c:ext>
              </c:extLst>
            </c:dLbl>
            <c:dLbl>
              <c:idx val="10"/>
              <c:layout>
                <c:manualLayout>
                  <c:x val="-8.856580457753038E-17"/>
                  <c:y val="-2.631578947368426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2BB-B940-A015-2324ACEB4C30}"/>
                </c:ext>
              </c:extLst>
            </c:dLbl>
            <c:dLbl>
              <c:idx val="11"/>
              <c:layout>
                <c:manualLayout>
                  <c:x val="-8.856580457753038E-17"/>
                  <c:y val="-2.923976608187145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2BB-B940-A015-2324ACEB4C30}"/>
                </c:ext>
              </c:extLst>
            </c:dLbl>
            <c:dLbl>
              <c:idx val="12"/>
              <c:layout>
                <c:manualLayout>
                  <c:x val="2.4154589371980675E-3"/>
                  <c:y val="-2.04678362573099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1D9-4C25-91AE-41E3EBE75FE8}"/>
                </c:ext>
              </c:extLst>
            </c:dLbl>
            <c:dLbl>
              <c:idx val="13"/>
              <c:layout>
                <c:manualLayout>
                  <c:x val="2.4154589371980675E-3"/>
                  <c:y val="-2.046783625730994E-2"/>
                </c:manualLayout>
              </c:layout>
              <c:tx>
                <c:rich>
                  <a:bodyPr/>
                  <a:lstStyle/>
                  <a:p>
                    <a:fld id="{BEB0D191-C3C4-4A9D-9ADD-3C5D65B5A0F0}" type="VALUE">
                      <a:rPr lang="en-US">
                        <a:solidFill>
                          <a:schemeClr val="tx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1F77-4294-B66F-BA9071A928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2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Sheet1!$A$2:$A$15</c:f>
              <c:strCache>
                <c:ptCount val="14"/>
                <c:pt idx="0">
                  <c:v>2010 - 2011</c:v>
                </c:pt>
                <c:pt idx="1">
                  <c:v>2011 - 2012</c:v>
                </c:pt>
                <c:pt idx="2">
                  <c:v>2012 - 2013</c:v>
                </c:pt>
                <c:pt idx="3">
                  <c:v>2013 - 2014</c:v>
                </c:pt>
                <c:pt idx="4">
                  <c:v>2014 - 2015</c:v>
                </c:pt>
                <c:pt idx="5">
                  <c:v>2015-2016</c:v>
                </c:pt>
                <c:pt idx="6">
                  <c:v>2016-2017</c:v>
                </c:pt>
                <c:pt idx="7">
                  <c:v>2017-2018</c:v>
                </c:pt>
                <c:pt idx="8">
                  <c:v>2018-2019</c:v>
                </c:pt>
                <c:pt idx="9">
                  <c:v>2019-2020</c:v>
                </c:pt>
                <c:pt idx="10">
                  <c:v>2020-2021</c:v>
                </c:pt>
                <c:pt idx="11">
                  <c:v>2021-2022</c:v>
                </c:pt>
                <c:pt idx="12">
                  <c:v>2022-2023</c:v>
                </c:pt>
                <c:pt idx="13">
                  <c:v>2023-2024</c:v>
                </c:pt>
              </c:strCache>
            </c:strRef>
          </c:cat>
          <c:val>
            <c:numRef>
              <c:f>Sheet1!$C$2:$C$15</c:f>
              <c:numCache>
                <c:formatCode>General</c:formatCode>
                <c:ptCount val="14"/>
                <c:pt idx="0">
                  <c:v>1</c:v>
                </c:pt>
                <c:pt idx="1">
                  <c:v>4</c:v>
                </c:pt>
                <c:pt idx="2">
                  <c:v>2</c:v>
                </c:pt>
                <c:pt idx="3">
                  <c:v>9</c:v>
                </c:pt>
                <c:pt idx="4">
                  <c:v>4</c:v>
                </c:pt>
                <c:pt idx="5">
                  <c:v>7</c:v>
                </c:pt>
                <c:pt idx="6">
                  <c:v>3</c:v>
                </c:pt>
                <c:pt idx="7">
                  <c:v>7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C19-48D1-A7C4-F7284FC5879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07314848"/>
        <c:axId val="607310584"/>
      </c:barChart>
      <c:catAx>
        <c:axId val="6073148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607310584"/>
        <c:crosses val="autoZero"/>
        <c:auto val="1"/>
        <c:lblAlgn val="ctr"/>
        <c:lblOffset val="100"/>
        <c:noMultiLvlLbl val="0"/>
      </c:catAx>
      <c:valAx>
        <c:axId val="60731058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607314848"/>
        <c:crosses val="autoZero"/>
        <c:crossBetween val="between"/>
      </c:valAx>
      <c:spPr>
        <a:noFill/>
        <a:ln>
          <a:noFill/>
        </a:ln>
      </c:spPr>
    </c:plotArea>
    <c:legend>
      <c:legendPos val="r"/>
      <c:layout>
        <c:manualLayout>
          <c:xMode val="edge"/>
          <c:yMode val="edge"/>
          <c:x val="0.29002054091064705"/>
          <c:y val="7.731270433301102E-4"/>
          <c:w val="0.27519685039370079"/>
          <c:h val="0.1505005295390707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Post-surgical endophthalmitis/infection rates</c:v>
                </c:pt>
              </c:strCache>
            </c:strRef>
          </c:tx>
          <c:spPr>
            <a:ln>
              <a:solidFill>
                <a:srgbClr val="FFCB05"/>
              </a:solidFill>
            </a:ln>
          </c:spPr>
          <c:marker>
            <c:spPr>
              <a:solidFill>
                <a:srgbClr val="FFCB05"/>
              </a:solidFill>
              <a:ln>
                <a:noFill/>
              </a:ln>
            </c:spPr>
          </c:marker>
          <c:cat>
            <c:strRef>
              <c:f>Sheet1!$A$2:$A$15</c:f>
              <c:strCache>
                <c:ptCount val="14"/>
                <c:pt idx="0">
                  <c:v>2010 - 2011</c:v>
                </c:pt>
                <c:pt idx="1">
                  <c:v>2011 - 2012</c:v>
                </c:pt>
                <c:pt idx="2">
                  <c:v>2012 - 2013</c:v>
                </c:pt>
                <c:pt idx="3">
                  <c:v>2013 - 2014</c:v>
                </c:pt>
                <c:pt idx="4">
                  <c:v>2014 - 2015</c:v>
                </c:pt>
                <c:pt idx="5">
                  <c:v>2015-2016</c:v>
                </c:pt>
                <c:pt idx="6">
                  <c:v>2016-2017</c:v>
                </c:pt>
                <c:pt idx="7">
                  <c:v>2017-2018</c:v>
                </c:pt>
                <c:pt idx="8">
                  <c:v>2018-2019</c:v>
                </c:pt>
                <c:pt idx="9">
                  <c:v>2019-2020</c:v>
                </c:pt>
                <c:pt idx="10">
                  <c:v>2020-2021</c:v>
                </c:pt>
                <c:pt idx="11">
                  <c:v>2021-2022</c:v>
                </c:pt>
                <c:pt idx="12">
                  <c:v>2022-2023</c:v>
                </c:pt>
                <c:pt idx="13">
                  <c:v>2023-2024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5.3399786400854399E-4</c:v>
                </c:pt>
                <c:pt idx="1">
                  <c:v>6.426735218508997E-4</c:v>
                </c:pt>
                <c:pt idx="2">
                  <c:v>6.3331222292590248E-4</c:v>
                </c:pt>
                <c:pt idx="3">
                  <c:v>1.4216661927779358E-3</c:v>
                </c:pt>
                <c:pt idx="4">
                  <c:v>8.0829853159100097E-4</c:v>
                </c:pt>
                <c:pt idx="5">
                  <c:v>1.2269938650306749E-3</c:v>
                </c:pt>
                <c:pt idx="6">
                  <c:v>7.5140889167188483E-4</c:v>
                </c:pt>
                <c:pt idx="7">
                  <c:v>1.0113495898415553E-3</c:v>
                </c:pt>
                <c:pt idx="8">
                  <c:v>3.9397222495814047E-4</c:v>
                </c:pt>
                <c:pt idx="9">
                  <c:v>1.1999999999999999E-3</c:v>
                </c:pt>
                <c:pt idx="10">
                  <c:v>2.9999999999999997E-4</c:v>
                </c:pt>
                <c:pt idx="11">
                  <c:v>1E-4</c:v>
                </c:pt>
                <c:pt idx="12">
                  <c:v>2.0000000000000002E-5</c:v>
                </c:pt>
                <c:pt idx="13">
                  <c:v>5.9699999999999998E-4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881-4621-BD96-72BA2EBDF1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149888"/>
        <c:axId val="32151808"/>
      </c:lineChart>
      <c:catAx>
        <c:axId val="321498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2151808"/>
        <c:crosses val="autoZero"/>
        <c:auto val="1"/>
        <c:lblAlgn val="ctr"/>
        <c:lblOffset val="100"/>
        <c:noMultiLvlLbl val="0"/>
      </c:catAx>
      <c:valAx>
        <c:axId val="32151808"/>
        <c:scaling>
          <c:orientation val="minMax"/>
        </c:scaling>
        <c:delete val="0"/>
        <c:axPos val="l"/>
        <c:majorGridlines/>
        <c:numFmt formatCode="0.00%" sourceLinked="0"/>
        <c:majorTickMark val="out"/>
        <c:minorTickMark val="none"/>
        <c:tickLblPos val="nextTo"/>
        <c:crossAx val="321498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Number of Cataract Surgery Cases (Code 66984)</c:v>
                </c:pt>
              </c:strCache>
            </c:strRef>
          </c:tx>
          <c:spPr>
            <a:solidFill>
              <a:srgbClr val="D86018"/>
            </a:solidFill>
            <a:ln w="19050">
              <a:solidFill>
                <a:schemeClr val="bg2"/>
              </a:solidFill>
            </a:ln>
          </c:spPr>
          <c:invertIfNegative val="0"/>
          <c:dLbls>
            <c:dLbl>
              <c:idx val="0"/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>
                        <a:ln>
                          <a:noFill/>
                        </a:ln>
                        <a:solidFill>
                          <a:schemeClr val="tx1"/>
                        </a:solidFill>
                      </a:defRPr>
                    </a:pPr>
                    <a:fld id="{F48AB885-AE27-4704-9B94-CB5F82CE5700}" type="VALUE">
                      <a:rPr lang="en-US">
                        <a:solidFill>
                          <a:schemeClr val="tx1"/>
                        </a:solidFill>
                      </a:rPr>
                      <a:pPr>
                        <a:defRPr>
                          <a:ln>
                            <a:noFill/>
                          </a:ln>
                          <a:solidFill>
                            <a:schemeClr val="tx1"/>
                          </a:solidFill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739A-4A69-82F5-4A2C0FC2DC78}"/>
                </c:ext>
              </c:extLst>
            </c:dLbl>
            <c:dLbl>
              <c:idx val="1"/>
              <c:layout>
                <c:manualLayout>
                  <c:x val="-3.9215686274510168E-3"/>
                  <c:y val="-6.5476190476190535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>
                        <a:ln>
                          <a:noFill/>
                        </a:ln>
                        <a:solidFill>
                          <a:schemeClr val="tx1"/>
                        </a:solidFill>
                      </a:defRPr>
                    </a:pPr>
                    <a:fld id="{DF7B2C4F-1653-4AB2-BC77-02E79D90F048}" type="VALUE">
                      <a:rPr lang="en-US">
                        <a:solidFill>
                          <a:schemeClr val="tx1"/>
                        </a:solidFill>
                      </a:rPr>
                      <a:pPr>
                        <a:defRPr>
                          <a:ln>
                            <a:noFill/>
                          </a:ln>
                          <a:solidFill>
                            <a:schemeClr val="tx1"/>
                          </a:solidFill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C6CF-47BB-8A79-8EFAA2FDA786}"/>
                </c:ext>
              </c:extLst>
            </c:dLbl>
            <c:dLbl>
              <c:idx val="2"/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>
                        <a:ln>
                          <a:noFill/>
                        </a:ln>
                        <a:solidFill>
                          <a:schemeClr val="tx1"/>
                        </a:solidFill>
                      </a:defRPr>
                    </a:pPr>
                    <a:fld id="{30CAD7B6-A225-48EE-9988-110308EA27AB}" type="VALUE">
                      <a:rPr lang="en-US">
                        <a:solidFill>
                          <a:schemeClr val="tx1"/>
                        </a:solidFill>
                      </a:rPr>
                      <a:pPr>
                        <a:defRPr>
                          <a:ln>
                            <a:noFill/>
                          </a:ln>
                          <a:solidFill>
                            <a:schemeClr val="tx1"/>
                          </a:solidFill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39A-4A69-82F5-4A2C0FC2DC78}"/>
                </c:ext>
              </c:extLst>
            </c:dLbl>
            <c:dLbl>
              <c:idx val="3"/>
              <c:layout>
                <c:manualLayout>
                  <c:x val="0"/>
                  <c:y val="-3.8690476190476247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>
                        <a:ln>
                          <a:noFill/>
                        </a:ln>
                        <a:solidFill>
                          <a:schemeClr val="tx1"/>
                        </a:solidFill>
                      </a:defRPr>
                    </a:pPr>
                    <a:fld id="{133A2AF8-3AB8-4A1C-A871-D3AEE670208F}" type="VALUE">
                      <a:rPr lang="en-US">
                        <a:solidFill>
                          <a:schemeClr val="tx1"/>
                        </a:solidFill>
                      </a:rPr>
                      <a:pPr>
                        <a:defRPr>
                          <a:ln>
                            <a:noFill/>
                          </a:ln>
                          <a:solidFill>
                            <a:schemeClr val="tx1"/>
                          </a:solidFill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6CF-47BB-8A79-8EFAA2FDA786}"/>
                </c:ext>
              </c:extLst>
            </c:dLbl>
            <c:dLbl>
              <c:idx val="4"/>
              <c:layout>
                <c:manualLayout>
                  <c:x val="-3.9215686274509803E-3"/>
                  <c:y val="2.976190476190476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>
                        <a:ln>
                          <a:noFill/>
                        </a:ln>
                        <a:solidFill>
                          <a:schemeClr val="tx1"/>
                        </a:solidFill>
                      </a:defRPr>
                    </a:pPr>
                    <a:fld id="{85326CF7-B8BA-4A01-B4E9-57B5C0A00E89}" type="VALUE">
                      <a:rPr lang="en-US">
                        <a:solidFill>
                          <a:schemeClr val="tx1"/>
                        </a:solidFill>
                      </a:rPr>
                      <a:pPr>
                        <a:defRPr>
                          <a:ln>
                            <a:noFill/>
                          </a:ln>
                          <a:solidFill>
                            <a:schemeClr val="tx1"/>
                          </a:solidFill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739A-4A69-82F5-4A2C0FC2DC78}"/>
                </c:ext>
              </c:extLst>
            </c:dLbl>
            <c:dLbl>
              <c:idx val="5"/>
              <c:layout>
                <c:manualLayout>
                  <c:x val="-1.9607843137255622E-3"/>
                  <c:y val="-5.9523809523809521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>
                        <a:ln>
                          <a:noFill/>
                        </a:ln>
                        <a:solidFill>
                          <a:schemeClr val="tx1"/>
                        </a:solidFill>
                      </a:defRPr>
                    </a:pPr>
                    <a:fld id="{7DBE313E-25F8-44DE-B3CA-FBCCA83D7004}" type="VALUE">
                      <a:rPr lang="en-US">
                        <a:solidFill>
                          <a:schemeClr val="tx1"/>
                        </a:solidFill>
                      </a:rPr>
                      <a:pPr>
                        <a:defRPr>
                          <a:ln>
                            <a:noFill/>
                          </a:ln>
                          <a:solidFill>
                            <a:schemeClr val="tx1"/>
                          </a:solidFill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739A-4A69-82F5-4A2C0FC2DC78}"/>
                </c:ext>
              </c:extLst>
            </c:dLbl>
            <c:dLbl>
              <c:idx val="6"/>
              <c:layout>
                <c:manualLayout>
                  <c:x val="-7.1894594304112904E-17"/>
                  <c:y val="4.4642857142857144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>
                        <a:ln>
                          <a:noFill/>
                        </a:ln>
                        <a:solidFill>
                          <a:schemeClr val="tx1"/>
                        </a:solidFill>
                      </a:defRPr>
                    </a:pPr>
                    <a:fld id="{B3A102F6-AF4D-4738-BD94-A8ADE67D2A2B}" type="VALUE">
                      <a:rPr lang="en-US">
                        <a:solidFill>
                          <a:schemeClr val="tx1"/>
                        </a:solidFill>
                      </a:rPr>
                      <a:pPr>
                        <a:defRPr>
                          <a:ln>
                            <a:noFill/>
                          </a:ln>
                          <a:solidFill>
                            <a:schemeClr val="tx1"/>
                          </a:solidFill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739A-4A69-82F5-4A2C0FC2DC78}"/>
                </c:ext>
              </c:extLst>
            </c:dLbl>
            <c:dLbl>
              <c:idx val="7"/>
              <c:layout>
                <c:manualLayout>
                  <c:x val="3.9215686274509803E-3"/>
                  <c:y val="-2.0833333333333332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>
                        <a:ln>
                          <a:noFill/>
                        </a:ln>
                        <a:solidFill>
                          <a:schemeClr val="tx1"/>
                        </a:solidFill>
                      </a:defRPr>
                    </a:pPr>
                    <a:fld id="{10483C78-E6DD-4643-8959-6636A499AB04}" type="VALUE">
                      <a:rPr lang="en-US">
                        <a:solidFill>
                          <a:schemeClr val="tx1"/>
                        </a:solidFill>
                      </a:rPr>
                      <a:pPr>
                        <a:defRPr>
                          <a:ln>
                            <a:noFill/>
                          </a:ln>
                          <a:solidFill>
                            <a:schemeClr val="tx1"/>
                          </a:solidFill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739A-4A69-82F5-4A2C0FC2DC78}"/>
                </c:ext>
              </c:extLst>
            </c:dLbl>
            <c:dLbl>
              <c:idx val="8"/>
              <c:layout>
                <c:manualLayout>
                  <c:x val="-1.9607843137254902E-3"/>
                  <c:y val="5.3571428571428568E-2"/>
                </c:manualLayout>
              </c:layout>
              <c:tx>
                <c:rich>
                  <a:bodyPr/>
                  <a:lstStyle/>
                  <a:p>
                    <a:fld id="{F17062B3-6017-4787-99D9-0BD1DA72C105}" type="VALUE">
                      <a:rPr lang="en-US">
                        <a:solidFill>
                          <a:schemeClr val="tx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739A-4A69-82F5-4A2C0FC2DC78}"/>
                </c:ext>
              </c:extLst>
            </c:dLbl>
            <c:dLbl>
              <c:idx val="9"/>
              <c:layout>
                <c:manualLayout>
                  <c:x val="0"/>
                  <c:y val="-3.2738095238095295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>
                        <a:ln>
                          <a:noFill/>
                        </a:ln>
                        <a:solidFill>
                          <a:schemeClr val="tx1"/>
                        </a:solidFill>
                      </a:defRPr>
                    </a:pPr>
                    <a:fld id="{F9C35D26-AD65-4D8A-A8F5-B7D863ED28BF}" type="VALUE">
                      <a:rPr lang="en-US">
                        <a:solidFill>
                          <a:schemeClr val="tx1"/>
                        </a:solidFill>
                      </a:rPr>
                      <a:pPr>
                        <a:defRPr>
                          <a:ln>
                            <a:noFill/>
                          </a:ln>
                          <a:solidFill>
                            <a:schemeClr val="tx1"/>
                          </a:solidFill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739A-4A69-82F5-4A2C0FC2DC78}"/>
                </c:ext>
              </c:extLst>
            </c:dLbl>
            <c:dLbl>
              <c:idx val="10"/>
              <c:layout>
                <c:manualLayout>
                  <c:x val="3.9215686274509803E-3"/>
                  <c:y val="6.8452380952380848E-2"/>
                </c:manualLayout>
              </c:layout>
              <c:tx>
                <c:rich>
                  <a:bodyPr/>
                  <a:lstStyle/>
                  <a:p>
                    <a:fld id="{B4DF0BE3-F332-4642-B6B0-283E65F91E0D}" type="VALUE">
                      <a:rPr lang="en-US">
                        <a:solidFill>
                          <a:schemeClr val="tx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739A-4A69-82F5-4A2C0FC2DC78}"/>
                </c:ext>
              </c:extLst>
            </c:dLbl>
            <c:dLbl>
              <c:idx val="11"/>
              <c:layout>
                <c:manualLayout>
                  <c:x val="3.9215686274508364E-3"/>
                  <c:y val="-1.7857142857142912E-2"/>
                </c:manualLayout>
              </c:layout>
              <c:tx>
                <c:rich>
                  <a:bodyPr/>
                  <a:lstStyle/>
                  <a:p>
                    <a:fld id="{693CC707-7A36-45F0-9F74-F8C77107FF92}" type="VALUE">
                      <a:rPr lang="en-US">
                        <a:solidFill>
                          <a:schemeClr val="tx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A3CE-49BE-BAF2-89D7239309E1}"/>
                </c:ext>
              </c:extLst>
            </c:dLbl>
            <c:dLbl>
              <c:idx val="12"/>
              <c:layout>
                <c:manualLayout>
                  <c:x val="-1.4378918860822581E-16"/>
                  <c:y val="-6.25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>
                        <a:ln>
                          <a:noFill/>
                        </a:ln>
                        <a:solidFill>
                          <a:schemeClr val="tx1"/>
                        </a:solidFill>
                      </a:defRPr>
                    </a:pPr>
                    <a:fld id="{8644C71B-FA1A-48DC-A520-5166F8F9A07D}" type="VALUE">
                      <a:rPr lang="en-US">
                        <a:solidFill>
                          <a:schemeClr val="tx1"/>
                        </a:solidFill>
                      </a:rPr>
                      <a:pPr>
                        <a:defRPr>
                          <a:ln>
                            <a:noFill/>
                          </a:ln>
                          <a:solidFill>
                            <a:schemeClr val="tx1"/>
                          </a:solidFill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F01D-400E-8E5A-49B5960BD86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n>
                      <a:noFill/>
                    </a:ln>
                    <a:solidFill>
                      <a:srgbClr val="FFFFFF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Sheet1!$A$2:$A$15</c:f>
              <c:strCache>
                <c:ptCount val="14"/>
                <c:pt idx="0">
                  <c:v>2010 - 2011</c:v>
                </c:pt>
                <c:pt idx="1">
                  <c:v>2011 - 2012</c:v>
                </c:pt>
                <c:pt idx="2">
                  <c:v>2012 - 2013</c:v>
                </c:pt>
                <c:pt idx="3">
                  <c:v>2013 - 2014</c:v>
                </c:pt>
                <c:pt idx="4">
                  <c:v>2014 - 2015</c:v>
                </c:pt>
                <c:pt idx="5">
                  <c:v>2015-2016</c:v>
                </c:pt>
                <c:pt idx="6">
                  <c:v>2016-2017</c:v>
                </c:pt>
                <c:pt idx="7">
                  <c:v>2017-2018</c:v>
                </c:pt>
                <c:pt idx="8">
                  <c:v>2018-2019</c:v>
                </c:pt>
                <c:pt idx="9">
                  <c:v>2019-2020</c:v>
                </c:pt>
                <c:pt idx="10">
                  <c:v>2020-2021</c:v>
                </c:pt>
                <c:pt idx="11">
                  <c:v>2021-2022</c:v>
                </c:pt>
                <c:pt idx="12">
                  <c:v>2022-2023</c:v>
                </c:pt>
                <c:pt idx="13">
                  <c:v>2023-2024</c:v>
                </c:pt>
              </c:strCache>
            </c:strRef>
          </c:cat>
          <c:val>
            <c:numRef>
              <c:f>Sheet1!$B$2:$B$15</c:f>
              <c:numCache>
                <c:formatCode>0</c:formatCode>
                <c:ptCount val="14"/>
                <c:pt idx="0">
                  <c:v>1846</c:v>
                </c:pt>
                <c:pt idx="1">
                  <c:v>2333</c:v>
                </c:pt>
                <c:pt idx="2">
                  <c:v>2416</c:v>
                </c:pt>
                <c:pt idx="3">
                  <c:v>2678</c:v>
                </c:pt>
                <c:pt idx="4">
                  <c:v>2939</c:v>
                </c:pt>
                <c:pt idx="5">
                  <c:v>2558</c:v>
                </c:pt>
                <c:pt idx="6" formatCode="General">
                  <c:v>3525</c:v>
                </c:pt>
                <c:pt idx="7" formatCode="General">
                  <c:v>3829</c:v>
                </c:pt>
                <c:pt idx="8" formatCode="General">
                  <c:v>4004</c:v>
                </c:pt>
                <c:pt idx="9" formatCode="General">
                  <c:v>3624</c:v>
                </c:pt>
                <c:pt idx="10" formatCode="General">
                  <c:v>4554</c:v>
                </c:pt>
                <c:pt idx="11" formatCode="General">
                  <c:v>4624</c:v>
                </c:pt>
                <c:pt idx="12" formatCode="General">
                  <c:v>5112</c:v>
                </c:pt>
                <c:pt idx="13" formatCode="General">
                  <c:v>5165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9F-4369-837B-B6ADE89197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100"/>
        <c:axId val="32905856"/>
        <c:axId val="32915840"/>
      </c:barChart>
      <c:catAx>
        <c:axId val="329058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2915840"/>
        <c:crosses val="autoZero"/>
        <c:auto val="1"/>
        <c:lblAlgn val="ctr"/>
        <c:lblOffset val="100"/>
        <c:noMultiLvlLbl val="0"/>
      </c:catAx>
      <c:valAx>
        <c:axId val="32915840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329058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246601386365166"/>
          <c:y val="5.0755594110058269E-2"/>
          <c:w val="0.84334595194831419"/>
          <c:h val="0.69556030072512121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Reoperation Rate within 30 Days</c:v>
                </c:pt>
              </c:strCache>
            </c:strRef>
          </c:tx>
          <c:spPr>
            <a:ln w="50800">
              <a:solidFill>
                <a:srgbClr val="D86018"/>
              </a:solidFill>
            </a:ln>
          </c:spPr>
          <c:marker>
            <c:spPr>
              <a:solidFill>
                <a:srgbClr val="D86018"/>
              </a:solidFill>
              <a:ln>
                <a:noFill/>
              </a:ln>
            </c:spPr>
          </c:marker>
          <c:cat>
            <c:strRef>
              <c:f>Sheet1!$A$2:$A$15</c:f>
              <c:strCache>
                <c:ptCount val="14"/>
                <c:pt idx="0">
                  <c:v>2010 - 2011</c:v>
                </c:pt>
                <c:pt idx="1">
                  <c:v>2011 - 2012</c:v>
                </c:pt>
                <c:pt idx="2">
                  <c:v>2012 - 2013</c:v>
                </c:pt>
                <c:pt idx="3">
                  <c:v>2013 - 2014</c:v>
                </c:pt>
                <c:pt idx="4">
                  <c:v>2014 - 2015</c:v>
                </c:pt>
                <c:pt idx="5">
                  <c:v>2015-2016</c:v>
                </c:pt>
                <c:pt idx="6">
                  <c:v>2016-2017</c:v>
                </c:pt>
                <c:pt idx="7">
                  <c:v>2017-2018</c:v>
                </c:pt>
                <c:pt idx="8">
                  <c:v>2018-2019</c:v>
                </c:pt>
                <c:pt idx="9">
                  <c:v>2019-2020</c:v>
                </c:pt>
                <c:pt idx="10">
                  <c:v>2020-2021</c:v>
                </c:pt>
                <c:pt idx="11">
                  <c:v>2021-2022</c:v>
                </c:pt>
                <c:pt idx="12">
                  <c:v>2022-2023</c:v>
                </c:pt>
                <c:pt idx="13">
                  <c:v>2023-2024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3.0000000000000001E-3</c:v>
                </c:pt>
                <c:pt idx="1">
                  <c:v>2E-3</c:v>
                </c:pt>
                <c:pt idx="2">
                  <c:v>4.0000000000000001E-3</c:v>
                </c:pt>
                <c:pt idx="3">
                  <c:v>5.0000000000000001E-3</c:v>
                </c:pt>
                <c:pt idx="4">
                  <c:v>1.4E-2</c:v>
                </c:pt>
                <c:pt idx="5">
                  <c:v>3.0000000000000001E-3</c:v>
                </c:pt>
                <c:pt idx="6">
                  <c:v>5.0000000000000001E-3</c:v>
                </c:pt>
                <c:pt idx="7">
                  <c:v>5.0000000000000001E-3</c:v>
                </c:pt>
                <c:pt idx="8">
                  <c:v>5.0000000000000001E-3</c:v>
                </c:pt>
                <c:pt idx="9">
                  <c:v>7.0000000000000001E-3</c:v>
                </c:pt>
                <c:pt idx="10">
                  <c:v>8.0000000000000002E-3</c:v>
                </c:pt>
                <c:pt idx="11">
                  <c:v>2E-3</c:v>
                </c:pt>
                <c:pt idx="12">
                  <c:v>6.0000000000000001E-3</c:v>
                </c:pt>
                <c:pt idx="13">
                  <c:v>3.7919999999999998E-3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57F-4800-A6E0-C45DBFD10E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985856"/>
        <c:axId val="32987776"/>
      </c:lineChart>
      <c:catAx>
        <c:axId val="329858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2987776"/>
        <c:crosses val="autoZero"/>
        <c:auto val="1"/>
        <c:lblAlgn val="ctr"/>
        <c:lblOffset val="100"/>
        <c:noMultiLvlLbl val="0"/>
      </c:catAx>
      <c:valAx>
        <c:axId val="32987776"/>
        <c:scaling>
          <c:orientation val="minMax"/>
        </c:scaling>
        <c:delete val="0"/>
        <c:axPos val="l"/>
        <c:majorGridlines/>
        <c:numFmt formatCode="0.00%" sourceLinked="0"/>
        <c:majorTickMark val="out"/>
        <c:minorTickMark val="none"/>
        <c:tickLblPos val="nextTo"/>
        <c:crossAx val="329858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56237277015549"/>
          <c:y val="4.552382128285283E-2"/>
          <c:w val="0.83692704645313454"/>
          <c:h val="0.692739405436045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Rate of Unplanned Vitrectomy Use</c:v>
                </c:pt>
              </c:strCache>
            </c:strRef>
          </c:tx>
          <c:spPr>
            <a:ln>
              <a:solidFill>
                <a:srgbClr val="D86018"/>
              </a:solidFill>
            </a:ln>
          </c:spPr>
          <c:marker>
            <c:spPr>
              <a:solidFill>
                <a:srgbClr val="D86018"/>
              </a:solidFill>
              <a:ln>
                <a:noFill/>
              </a:ln>
            </c:spPr>
          </c:marker>
          <c:cat>
            <c:strRef>
              <c:f>Sheet1!$A$2:$A$15</c:f>
              <c:strCache>
                <c:ptCount val="14"/>
                <c:pt idx="0">
                  <c:v>2010 - 2011</c:v>
                </c:pt>
                <c:pt idx="1">
                  <c:v>2011 - 2012</c:v>
                </c:pt>
                <c:pt idx="2">
                  <c:v>2012 - 2013</c:v>
                </c:pt>
                <c:pt idx="3">
                  <c:v>2013 - 2014</c:v>
                </c:pt>
                <c:pt idx="4">
                  <c:v>2014 - 2015</c:v>
                </c:pt>
                <c:pt idx="5">
                  <c:v>2015-2016</c:v>
                </c:pt>
                <c:pt idx="6">
                  <c:v>2016-2017</c:v>
                </c:pt>
                <c:pt idx="7">
                  <c:v>2017-2018</c:v>
                </c:pt>
                <c:pt idx="8">
                  <c:v>2018-2019</c:v>
                </c:pt>
                <c:pt idx="9">
                  <c:v>2019-2020</c:v>
                </c:pt>
                <c:pt idx="10">
                  <c:v>2020-2021</c:v>
                </c:pt>
                <c:pt idx="11">
                  <c:v>2021-2022</c:v>
                </c:pt>
                <c:pt idx="12">
                  <c:v>2022-2023</c:v>
                </c:pt>
                <c:pt idx="13">
                  <c:v>2023-2024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1.9E-2</c:v>
                </c:pt>
                <c:pt idx="1">
                  <c:v>7.0000000000000001E-3</c:v>
                </c:pt>
                <c:pt idx="2">
                  <c:v>1.4999999999999999E-2</c:v>
                </c:pt>
                <c:pt idx="3">
                  <c:v>1.7999999999999999E-2</c:v>
                </c:pt>
                <c:pt idx="4">
                  <c:v>1.0999999999999999E-2</c:v>
                </c:pt>
                <c:pt idx="5">
                  <c:v>6.0000000000000001E-3</c:v>
                </c:pt>
                <c:pt idx="6">
                  <c:v>8.0000000000000002E-3</c:v>
                </c:pt>
                <c:pt idx="7">
                  <c:v>6.0000000000000001E-3</c:v>
                </c:pt>
                <c:pt idx="8">
                  <c:v>5.0000000000000001E-3</c:v>
                </c:pt>
                <c:pt idx="9">
                  <c:v>7.0000000000000001E-3</c:v>
                </c:pt>
                <c:pt idx="10">
                  <c:v>3.0000000000000001E-3</c:v>
                </c:pt>
                <c:pt idx="11">
                  <c:v>7.0000000000000001E-3</c:v>
                </c:pt>
                <c:pt idx="12">
                  <c:v>6.0000000000000001E-3</c:v>
                </c:pt>
                <c:pt idx="13">
                  <c:v>5.8739999999999999E-3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AAB-47E7-AE03-6F51C91747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911552"/>
        <c:axId val="33918976"/>
      </c:lineChart>
      <c:catAx>
        <c:axId val="33911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3918976"/>
        <c:crosses val="autoZero"/>
        <c:auto val="1"/>
        <c:lblAlgn val="ctr"/>
        <c:lblOffset val="100"/>
        <c:noMultiLvlLbl val="0"/>
      </c:catAx>
      <c:valAx>
        <c:axId val="33918976"/>
        <c:scaling>
          <c:orientation val="minMax"/>
        </c:scaling>
        <c:delete val="0"/>
        <c:axPos val="l"/>
        <c:majorGridlines/>
        <c:numFmt formatCode="0.00%" sourceLinked="0"/>
        <c:majorTickMark val="out"/>
        <c:minorTickMark val="none"/>
        <c:tickLblPos val="nextTo"/>
        <c:crossAx val="339115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Retinal Detachment Repair Cases (Codes 67107, 67108)</c:v>
                </c:pt>
              </c:strCache>
            </c:strRef>
          </c:tx>
          <c:spPr>
            <a:solidFill>
              <a:srgbClr val="00B2A9"/>
            </a:solidFill>
            <a:ln w="19050">
              <a:solidFill>
                <a:schemeClr val="bg2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Sheet1!$A$2:$A$15</c:f>
              <c:strCache>
                <c:ptCount val="14"/>
                <c:pt idx="0">
                  <c:v>2010 - 2011</c:v>
                </c:pt>
                <c:pt idx="1">
                  <c:v>2011 - 2012</c:v>
                </c:pt>
                <c:pt idx="2">
                  <c:v>2012 - 2013</c:v>
                </c:pt>
                <c:pt idx="3">
                  <c:v>2013 - 2014</c:v>
                </c:pt>
                <c:pt idx="4">
                  <c:v>2014 - 2015</c:v>
                </c:pt>
                <c:pt idx="5">
                  <c:v>2015-2016</c:v>
                </c:pt>
                <c:pt idx="6">
                  <c:v>2016-2017</c:v>
                </c:pt>
                <c:pt idx="7">
                  <c:v>2017-2018</c:v>
                </c:pt>
                <c:pt idx="8">
                  <c:v>2018-2019</c:v>
                </c:pt>
                <c:pt idx="9">
                  <c:v>2019-2020</c:v>
                </c:pt>
                <c:pt idx="10">
                  <c:v>2020-2021</c:v>
                </c:pt>
                <c:pt idx="11">
                  <c:v>2021-2022</c:v>
                </c:pt>
                <c:pt idx="12">
                  <c:v>2022-2023</c:v>
                </c:pt>
                <c:pt idx="13">
                  <c:v>2023-2024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124</c:v>
                </c:pt>
                <c:pt idx="1">
                  <c:v>109</c:v>
                </c:pt>
                <c:pt idx="2">
                  <c:v>128</c:v>
                </c:pt>
                <c:pt idx="3">
                  <c:v>173</c:v>
                </c:pt>
                <c:pt idx="4">
                  <c:v>149</c:v>
                </c:pt>
                <c:pt idx="5">
                  <c:v>185</c:v>
                </c:pt>
                <c:pt idx="6">
                  <c:v>230</c:v>
                </c:pt>
                <c:pt idx="7">
                  <c:v>236</c:v>
                </c:pt>
                <c:pt idx="8">
                  <c:v>286</c:v>
                </c:pt>
                <c:pt idx="9">
                  <c:v>295</c:v>
                </c:pt>
                <c:pt idx="10">
                  <c:v>309</c:v>
                </c:pt>
                <c:pt idx="11">
                  <c:v>364</c:v>
                </c:pt>
                <c:pt idx="12">
                  <c:v>328</c:v>
                </c:pt>
                <c:pt idx="13">
                  <c:v>415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0E-49CF-9AAF-58C0C38540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3711232"/>
        <c:axId val="33712768"/>
      </c:barChart>
      <c:catAx>
        <c:axId val="337112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3712768"/>
        <c:crosses val="autoZero"/>
        <c:auto val="1"/>
        <c:lblAlgn val="ctr"/>
        <c:lblOffset val="100"/>
        <c:noMultiLvlLbl val="0"/>
      </c:catAx>
      <c:valAx>
        <c:axId val="337127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7112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solidFill>
            <a:schemeClr val="tx1"/>
          </a:solidFill>
        </a:defRPr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0.92683</cdr:x>
      <cdr:y>0.31875</cdr:y>
    </cdr:from>
    <cdr:to>
      <cdr:x>1</cdr:x>
      <cdr:y>0.46264</cdr:y>
    </cdr:to>
    <cdr:sp macro="" textlink="">
      <cdr:nvSpPr>
        <cdr:cNvPr id="2" name="TextBox 4"/>
        <cdr:cNvSpPr txBox="1"/>
      </cdr:nvSpPr>
      <cdr:spPr>
        <a:xfrm xmlns:a="http://schemas.openxmlformats.org/drawingml/2006/main">
          <a:off x="5791200" y="1295400"/>
          <a:ext cx="457195" cy="58477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sz="24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sz="24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sz="24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sz="24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dirty="0"/>
            <a:t>58</a:t>
          </a:r>
        </a:p>
        <a:p xmlns:a="http://schemas.openxmlformats.org/drawingml/2006/main">
          <a:endParaRPr lang="en-US" sz="16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0.93164</cdr:x>
      <cdr:y>0.37255</cdr:y>
    </cdr:from>
    <cdr:to>
      <cdr:x>0.99646</cdr:x>
      <cdr:y>0.45175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021979" y="1447804"/>
          <a:ext cx="558166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rtlCol="0">
          <a:spAutoFit/>
        </a:bodyPr>
        <a:lstStyle xmlns:a="http://schemas.openxmlformats.org/drawingml/2006/main"/>
        <a:p xmlns:a="http://schemas.openxmlformats.org/drawingml/2006/main">
          <a:r>
            <a:rPr lang="en-US" sz="1400" dirty="0">
              <a:solidFill>
                <a:schemeClr val="tx1"/>
              </a:solidFill>
            </a:rPr>
            <a:t>3.9%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0.92308</cdr:x>
      <cdr:y>0.08163</cdr:y>
    </cdr:from>
    <cdr:to>
      <cdr:x>0.98902</cdr:x>
      <cdr:y>0.16406</cdr:y>
    </cdr:to>
    <cdr:sp macro="" textlink="">
      <cdr:nvSpPr>
        <cdr:cNvPr id="2" name="TextBox 4"/>
        <cdr:cNvSpPr txBox="1"/>
      </cdr:nvSpPr>
      <cdr:spPr>
        <a:xfrm xmlns:a="http://schemas.openxmlformats.org/drawingml/2006/main">
          <a:off x="6400800" y="304800"/>
          <a:ext cx="457241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sz="24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sz="24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sz="24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sz="2400" kern="1200">
              <a:solidFill>
                <a:schemeClr val="tx1"/>
              </a:solidFill>
              <a:latin typeface="Times New Roman" pitchFamily="18" charset="0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dirty="0"/>
            <a:t>101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/>
          </a:p>
        </p:txBody>
      </p:sp>
      <p:sp>
        <p:nvSpPr>
          <p:cNvPr id="144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44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4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144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2E1AE278-4E1C-40B4-AFC7-434FAE0C0B4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2965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6100A5-18F7-4537-8989-EC85A16E241E}" type="slidenum">
              <a:rPr lang="en-US"/>
              <a:pPr/>
              <a:t>1</a:t>
            </a:fld>
            <a:endParaRPr lang="en-US"/>
          </a:p>
        </p:txBody>
      </p:sp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1AE278-4E1C-40B4-AFC7-434FAE0C0B4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6417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1AE278-4E1C-40B4-AFC7-434FAE0C0B4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743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1AE278-4E1C-40B4-AFC7-434FAE0C0B4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3304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1AE278-4E1C-40B4-AFC7-434FAE0C0B4F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2279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1AE278-4E1C-40B4-AFC7-434FAE0C0B4F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7840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1AE278-4E1C-40B4-AFC7-434FAE0C0B4F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1867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1AE278-4E1C-40B4-AFC7-434FAE0C0B4F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3417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1AE278-4E1C-40B4-AFC7-434FAE0C0B4F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9720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1AE278-4E1C-40B4-AFC7-434FAE0C0B4F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0476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1AE278-4E1C-40B4-AFC7-434FAE0C0B4F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693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1AE278-4E1C-40B4-AFC7-434FAE0C0B4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079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1AE278-4E1C-40B4-AFC7-434FAE0C0B4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3824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1AE278-4E1C-40B4-AFC7-434FAE0C0B4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4060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1AE278-4E1C-40B4-AFC7-434FAE0C0B4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9464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1AE278-4E1C-40B4-AFC7-434FAE0C0B4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5264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1AE278-4E1C-40B4-AFC7-434FAE0C0B4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5809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1AE278-4E1C-40B4-AFC7-434FAE0C0B4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0562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1AE278-4E1C-40B4-AFC7-434FAE0C0B4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857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8478838" cy="6173788"/>
            <a:chOff x="0" y="0"/>
            <a:chExt cx="5341" cy="3889"/>
          </a:xfrm>
        </p:grpSpPr>
        <p:sp>
          <p:nvSpPr>
            <p:cNvPr id="4099" name="Freeform 3"/>
            <p:cNvSpPr>
              <a:spLocks/>
            </p:cNvSpPr>
            <p:nvPr/>
          </p:nvSpPr>
          <p:spPr bwMode="auto">
            <a:xfrm>
              <a:off x="0" y="0"/>
              <a:ext cx="3863" cy="3889"/>
            </a:xfrm>
            <a:custGeom>
              <a:avLst/>
              <a:gdLst/>
              <a:ahLst/>
              <a:cxnLst>
                <a:cxn ang="0">
                  <a:pos x="3862" y="3418"/>
                </a:cxn>
                <a:cxn ang="0">
                  <a:pos x="457" y="0"/>
                </a:cxn>
                <a:cxn ang="0">
                  <a:pos x="0" y="0"/>
                </a:cxn>
                <a:cxn ang="0">
                  <a:pos x="0" y="481"/>
                </a:cxn>
                <a:cxn ang="0">
                  <a:pos x="3394" y="3888"/>
                </a:cxn>
                <a:cxn ang="0">
                  <a:pos x="3862" y="3418"/>
                </a:cxn>
              </a:cxnLst>
              <a:rect l="0" t="0" r="r" b="b"/>
              <a:pathLst>
                <a:path w="3863" h="3889">
                  <a:moveTo>
                    <a:pt x="3862" y="3418"/>
                  </a:moveTo>
                  <a:lnTo>
                    <a:pt x="457" y="0"/>
                  </a:lnTo>
                  <a:lnTo>
                    <a:pt x="0" y="0"/>
                  </a:lnTo>
                  <a:lnTo>
                    <a:pt x="0" y="481"/>
                  </a:lnTo>
                  <a:lnTo>
                    <a:pt x="3394" y="3888"/>
                  </a:lnTo>
                  <a:lnTo>
                    <a:pt x="3862" y="3418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auto">
            <a:xfrm>
              <a:off x="860" y="0"/>
              <a:ext cx="3394" cy="3223"/>
            </a:xfrm>
            <a:custGeom>
              <a:avLst/>
              <a:gdLst/>
              <a:ahLst/>
              <a:cxnLst>
                <a:cxn ang="0">
                  <a:pos x="370" y="0"/>
                </a:cxn>
                <a:cxn ang="0">
                  <a:pos x="3393" y="3036"/>
                </a:cxn>
                <a:cxn ang="0">
                  <a:pos x="3208" y="3222"/>
                </a:cxn>
                <a:cxn ang="0">
                  <a:pos x="0" y="0"/>
                </a:cxn>
                <a:cxn ang="0">
                  <a:pos x="370" y="0"/>
                </a:cxn>
              </a:cxnLst>
              <a:rect l="0" t="0" r="r" b="b"/>
              <a:pathLst>
                <a:path w="3394" h="3223">
                  <a:moveTo>
                    <a:pt x="370" y="0"/>
                  </a:moveTo>
                  <a:lnTo>
                    <a:pt x="3393" y="3036"/>
                  </a:lnTo>
                  <a:lnTo>
                    <a:pt x="3208" y="3222"/>
                  </a:lnTo>
                  <a:lnTo>
                    <a:pt x="0" y="0"/>
                  </a:lnTo>
                  <a:lnTo>
                    <a:pt x="370" y="0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auto">
            <a:xfrm>
              <a:off x="2187" y="0"/>
              <a:ext cx="2859" cy="2556"/>
            </a:xfrm>
            <a:custGeom>
              <a:avLst/>
              <a:gdLst/>
              <a:ahLst/>
              <a:cxnLst>
                <a:cxn ang="0">
                  <a:pos x="630" y="0"/>
                </a:cxn>
                <a:cxn ang="0">
                  <a:pos x="2858" y="2238"/>
                </a:cxn>
                <a:cxn ang="0">
                  <a:pos x="2543" y="2555"/>
                </a:cxn>
                <a:cxn ang="0">
                  <a:pos x="0" y="0"/>
                </a:cxn>
                <a:cxn ang="0">
                  <a:pos x="630" y="0"/>
                </a:cxn>
              </a:cxnLst>
              <a:rect l="0" t="0" r="r" b="b"/>
              <a:pathLst>
                <a:path w="2859" h="2556">
                  <a:moveTo>
                    <a:pt x="630" y="0"/>
                  </a:moveTo>
                  <a:lnTo>
                    <a:pt x="2858" y="2238"/>
                  </a:lnTo>
                  <a:lnTo>
                    <a:pt x="2543" y="2555"/>
                  </a:lnTo>
                  <a:lnTo>
                    <a:pt x="0" y="0"/>
                  </a:lnTo>
                  <a:lnTo>
                    <a:pt x="630" y="0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02" name="Freeform 6"/>
            <p:cNvSpPr>
              <a:spLocks/>
            </p:cNvSpPr>
            <p:nvPr/>
          </p:nvSpPr>
          <p:spPr bwMode="auto">
            <a:xfrm>
              <a:off x="3055" y="0"/>
              <a:ext cx="2286" cy="212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11" y="2120"/>
                </a:cxn>
                <a:cxn ang="0">
                  <a:pos x="2285" y="1945"/>
                </a:cxn>
                <a:cxn ang="0">
                  <a:pos x="348" y="0"/>
                </a:cxn>
                <a:cxn ang="0">
                  <a:pos x="0" y="0"/>
                </a:cxn>
              </a:cxnLst>
              <a:rect l="0" t="0" r="r" b="b"/>
              <a:pathLst>
                <a:path w="2286" h="2121">
                  <a:moveTo>
                    <a:pt x="0" y="0"/>
                  </a:moveTo>
                  <a:lnTo>
                    <a:pt x="2111" y="2120"/>
                  </a:lnTo>
                  <a:lnTo>
                    <a:pt x="2285" y="1945"/>
                  </a:lnTo>
                  <a:lnTo>
                    <a:pt x="348" y="0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3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143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819400"/>
            <a:ext cx="6400800" cy="1752600"/>
          </a:xfrm>
          <a:ln w="9525">
            <a:headEnd/>
            <a:tailEnd/>
          </a:ln>
        </p:spPr>
        <p:txBody>
          <a:bodyPr lIns="92075" tIns="46038" rIns="92075" bIns="46038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A89F081-5A12-4FC4-901B-30B32C9BBA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4D9DE9-E73B-4835-9FBE-F20CD95D02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9101BB-A19F-446F-8C03-77D359A2CF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8FCE8B-71FB-4EFA-BC66-95D8154D7C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70DD04-5AEC-49F6-8595-58C8955B8B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41475"/>
            <a:ext cx="3810000" cy="4454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1475"/>
            <a:ext cx="3810000" cy="4454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76C6A7-5554-4033-BA57-5EB455B098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E88EC1-BD90-498A-BA4F-5B244CA8B6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6D60BE-9EF8-4AD3-8C04-AAAB9BA727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DD7ABE-71EB-46D5-BD09-F6B21EFFDD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AC241D-B7ED-44F8-9A01-9C05A8A7BC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C8BDCE-F6A0-47C9-9C55-A46CAB7057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8478838" cy="6173788"/>
            <a:chOff x="0" y="0"/>
            <a:chExt cx="5341" cy="3889"/>
          </a:xfrm>
        </p:grpSpPr>
        <p:sp>
          <p:nvSpPr>
            <p:cNvPr id="3075" name="Freeform 3"/>
            <p:cNvSpPr>
              <a:spLocks/>
            </p:cNvSpPr>
            <p:nvPr/>
          </p:nvSpPr>
          <p:spPr bwMode="auto">
            <a:xfrm>
              <a:off x="0" y="0"/>
              <a:ext cx="3863" cy="3889"/>
            </a:xfrm>
            <a:custGeom>
              <a:avLst/>
              <a:gdLst/>
              <a:ahLst/>
              <a:cxnLst>
                <a:cxn ang="0">
                  <a:pos x="3862" y="3418"/>
                </a:cxn>
                <a:cxn ang="0">
                  <a:pos x="457" y="0"/>
                </a:cxn>
                <a:cxn ang="0">
                  <a:pos x="0" y="0"/>
                </a:cxn>
                <a:cxn ang="0">
                  <a:pos x="0" y="481"/>
                </a:cxn>
                <a:cxn ang="0">
                  <a:pos x="3394" y="3888"/>
                </a:cxn>
                <a:cxn ang="0">
                  <a:pos x="3862" y="3418"/>
                </a:cxn>
              </a:cxnLst>
              <a:rect l="0" t="0" r="r" b="b"/>
              <a:pathLst>
                <a:path w="3863" h="3889">
                  <a:moveTo>
                    <a:pt x="3862" y="3418"/>
                  </a:moveTo>
                  <a:lnTo>
                    <a:pt x="457" y="0"/>
                  </a:lnTo>
                  <a:lnTo>
                    <a:pt x="0" y="0"/>
                  </a:lnTo>
                  <a:lnTo>
                    <a:pt x="0" y="481"/>
                  </a:lnTo>
                  <a:lnTo>
                    <a:pt x="3394" y="3888"/>
                  </a:lnTo>
                  <a:lnTo>
                    <a:pt x="3862" y="3418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6" name="Freeform 4"/>
            <p:cNvSpPr>
              <a:spLocks/>
            </p:cNvSpPr>
            <p:nvPr/>
          </p:nvSpPr>
          <p:spPr bwMode="auto">
            <a:xfrm>
              <a:off x="860" y="0"/>
              <a:ext cx="3394" cy="3223"/>
            </a:xfrm>
            <a:custGeom>
              <a:avLst/>
              <a:gdLst/>
              <a:ahLst/>
              <a:cxnLst>
                <a:cxn ang="0">
                  <a:pos x="370" y="0"/>
                </a:cxn>
                <a:cxn ang="0">
                  <a:pos x="3393" y="3036"/>
                </a:cxn>
                <a:cxn ang="0">
                  <a:pos x="3208" y="3222"/>
                </a:cxn>
                <a:cxn ang="0">
                  <a:pos x="0" y="0"/>
                </a:cxn>
                <a:cxn ang="0">
                  <a:pos x="370" y="0"/>
                </a:cxn>
              </a:cxnLst>
              <a:rect l="0" t="0" r="r" b="b"/>
              <a:pathLst>
                <a:path w="3394" h="3223">
                  <a:moveTo>
                    <a:pt x="370" y="0"/>
                  </a:moveTo>
                  <a:lnTo>
                    <a:pt x="3393" y="3036"/>
                  </a:lnTo>
                  <a:lnTo>
                    <a:pt x="3208" y="3222"/>
                  </a:lnTo>
                  <a:lnTo>
                    <a:pt x="0" y="0"/>
                  </a:lnTo>
                  <a:lnTo>
                    <a:pt x="370" y="0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7" name="Freeform 5"/>
            <p:cNvSpPr>
              <a:spLocks/>
            </p:cNvSpPr>
            <p:nvPr/>
          </p:nvSpPr>
          <p:spPr bwMode="auto">
            <a:xfrm>
              <a:off x="2187" y="0"/>
              <a:ext cx="2859" cy="2556"/>
            </a:xfrm>
            <a:custGeom>
              <a:avLst/>
              <a:gdLst/>
              <a:ahLst/>
              <a:cxnLst>
                <a:cxn ang="0">
                  <a:pos x="630" y="0"/>
                </a:cxn>
                <a:cxn ang="0">
                  <a:pos x="2858" y="2238"/>
                </a:cxn>
                <a:cxn ang="0">
                  <a:pos x="2543" y="2555"/>
                </a:cxn>
                <a:cxn ang="0">
                  <a:pos x="0" y="0"/>
                </a:cxn>
                <a:cxn ang="0">
                  <a:pos x="630" y="0"/>
                </a:cxn>
              </a:cxnLst>
              <a:rect l="0" t="0" r="r" b="b"/>
              <a:pathLst>
                <a:path w="2859" h="2556">
                  <a:moveTo>
                    <a:pt x="630" y="0"/>
                  </a:moveTo>
                  <a:lnTo>
                    <a:pt x="2858" y="2238"/>
                  </a:lnTo>
                  <a:lnTo>
                    <a:pt x="2543" y="2555"/>
                  </a:lnTo>
                  <a:lnTo>
                    <a:pt x="0" y="0"/>
                  </a:lnTo>
                  <a:lnTo>
                    <a:pt x="630" y="0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8" name="Freeform 6"/>
            <p:cNvSpPr>
              <a:spLocks/>
            </p:cNvSpPr>
            <p:nvPr/>
          </p:nvSpPr>
          <p:spPr bwMode="auto">
            <a:xfrm>
              <a:off x="3055" y="0"/>
              <a:ext cx="2286" cy="212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11" y="2120"/>
                </a:cxn>
                <a:cxn ang="0">
                  <a:pos x="2285" y="1945"/>
                </a:cxn>
                <a:cxn ang="0">
                  <a:pos x="348" y="0"/>
                </a:cxn>
                <a:cxn ang="0">
                  <a:pos x="0" y="0"/>
                </a:cxn>
              </a:cxnLst>
              <a:rect l="0" t="0" r="r" b="b"/>
              <a:pathLst>
                <a:path w="2286" h="2121">
                  <a:moveTo>
                    <a:pt x="0" y="0"/>
                  </a:moveTo>
                  <a:lnTo>
                    <a:pt x="2111" y="2120"/>
                  </a:lnTo>
                  <a:lnTo>
                    <a:pt x="2285" y="1945"/>
                  </a:lnTo>
                  <a:lnTo>
                    <a:pt x="348" y="0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alpha val="50000"/>
              </a:schemeClr>
            </a:soli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endParaRPr lang="en-US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endParaRPr lang="en-US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fld id="{820991D8-0701-4408-A4B7-20139172EC3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41475"/>
            <a:ext cx="7772400" cy="44545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7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1752600"/>
            <a:ext cx="7772400" cy="1981200"/>
          </a:xfrm>
        </p:spPr>
        <p:txBody>
          <a:bodyPr/>
          <a:lstStyle/>
          <a:p>
            <a:r>
              <a:rPr lang="en-US" sz="4000" dirty="0">
                <a:solidFill>
                  <a:srgbClr val="FFCB05"/>
                </a:solidFill>
              </a:rPr>
              <a:t>Quality Assurance and </a:t>
            </a:r>
            <a:br>
              <a:rPr lang="en-US" sz="4000" dirty="0">
                <a:solidFill>
                  <a:srgbClr val="FFCB05"/>
                </a:solidFill>
              </a:rPr>
            </a:br>
            <a:r>
              <a:rPr lang="en-US" sz="4000" dirty="0">
                <a:solidFill>
                  <a:srgbClr val="FFCB05"/>
                </a:solidFill>
              </a:rPr>
              <a:t>Improvement Review</a:t>
            </a:r>
            <a:br>
              <a:rPr lang="en-US" sz="4000" dirty="0">
                <a:solidFill>
                  <a:srgbClr val="FFCB05"/>
                </a:solidFill>
              </a:rPr>
            </a:br>
            <a:r>
              <a:rPr lang="en-US" sz="4000" dirty="0">
                <a:solidFill>
                  <a:srgbClr val="FFCB05"/>
                </a:solidFill>
              </a:rPr>
              <a:t>FY 2023-24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24000" y="4648200"/>
            <a:ext cx="6400800" cy="99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Jennifer Somers </a:t>
            </a:r>
            <a:r>
              <a:rPr lang="en-US" sz="2400" dirty="0" err="1"/>
              <a:t>Weizer</a:t>
            </a:r>
            <a:r>
              <a:rPr lang="en-US" sz="2400" dirty="0"/>
              <a:t>, MD</a:t>
            </a:r>
            <a:br>
              <a:rPr lang="en-US" sz="2400" dirty="0"/>
            </a:br>
            <a:r>
              <a:rPr lang="en-US" sz="2400" dirty="0"/>
              <a:t>Kellogg Eye Center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University of Michigan</a:t>
            </a:r>
          </a:p>
        </p:txBody>
      </p:sp>
      <p:graphicFrame>
        <p:nvGraphicFramePr>
          <p:cNvPr id="1026" name="Object 4"/>
          <p:cNvGraphicFramePr>
            <a:graphicFrameLocks/>
          </p:cNvGraphicFramePr>
          <p:nvPr/>
        </p:nvGraphicFramePr>
        <p:xfrm>
          <a:off x="6526213" y="6096000"/>
          <a:ext cx="2465387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" r:id="rId4" imgW="3074760" imgH="736560" progId="">
                  <p:embed/>
                </p:oleObj>
              </mc:Choice>
              <mc:Fallback>
                <p:oleObj name="Image" r:id="rId4" imgW="3074760" imgH="736560" progId="">
                  <p:embed/>
                  <p:pic>
                    <p:nvPicPr>
                      <p:cNvPr id="1026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6213" y="6096000"/>
                        <a:ext cx="2465387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7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CB05"/>
                </a:solidFill>
              </a:rPr>
              <a:t>Reoperation rate within 30 days after cataract surgery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2209801"/>
            <a:ext cx="3810000" cy="1371600"/>
          </a:xfrm>
        </p:spPr>
        <p:txBody>
          <a:bodyPr/>
          <a:lstStyle/>
          <a:p>
            <a:pPr marL="114300" indent="0">
              <a:lnSpc>
                <a:spcPct val="90000"/>
              </a:lnSpc>
              <a:buNone/>
            </a:pPr>
            <a:r>
              <a:rPr lang="en-US" sz="2000" dirty="0"/>
              <a:t>Range: 0 –1.6%</a:t>
            </a:r>
          </a:p>
          <a:p>
            <a:endParaRPr lang="en-US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503865886"/>
              </p:ext>
            </p:extLst>
          </p:nvPr>
        </p:nvGraphicFramePr>
        <p:xfrm>
          <a:off x="2667000" y="1600200"/>
          <a:ext cx="57912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848600" y="3429000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0.6%</a:t>
            </a:r>
          </a:p>
        </p:txBody>
      </p:sp>
    </p:spTree>
    <p:extLst>
      <p:ext uri="{BB962C8B-B14F-4D97-AF65-F5344CB8AC3E}">
        <p14:creationId xmlns:p14="http://schemas.microsoft.com/office/powerpoint/2010/main" val="23770741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7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CB05"/>
                </a:solidFill>
              </a:rPr>
              <a:t>Rate of unplanned anterior vitrectomy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032583324"/>
              </p:ext>
            </p:extLst>
          </p:nvPr>
        </p:nvGraphicFramePr>
        <p:xfrm>
          <a:off x="386352" y="1676400"/>
          <a:ext cx="5938248" cy="4454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angle 3"/>
          <p:cNvSpPr>
            <a:spLocks noGrp="1" noChangeArrowheads="1"/>
          </p:cNvSpPr>
          <p:nvPr>
            <p:ph sz="half" idx="2"/>
          </p:nvPr>
        </p:nvSpPr>
        <p:spPr>
          <a:xfrm>
            <a:off x="6477000" y="3026903"/>
            <a:ext cx="2590800" cy="914400"/>
          </a:xfrm>
        </p:spPr>
        <p:txBody>
          <a:bodyPr/>
          <a:lstStyle/>
          <a:p>
            <a:pPr marL="114300" indent="0">
              <a:lnSpc>
                <a:spcPct val="90000"/>
              </a:lnSpc>
              <a:buNone/>
            </a:pPr>
            <a:r>
              <a:rPr lang="en-US" sz="2000" dirty="0"/>
              <a:t>Range: 0 – 3.5%</a:t>
            </a:r>
          </a:p>
          <a:p>
            <a:pPr marL="114300" indent="0">
              <a:lnSpc>
                <a:spcPct val="90000"/>
              </a:lnSpc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791200" y="3749773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0.59%</a:t>
            </a:r>
          </a:p>
        </p:txBody>
      </p:sp>
    </p:spTree>
    <p:extLst>
      <p:ext uri="{BB962C8B-B14F-4D97-AF65-F5344CB8AC3E}">
        <p14:creationId xmlns:p14="http://schemas.microsoft.com/office/powerpoint/2010/main" val="38876670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7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sz="4000" dirty="0">
                <a:solidFill>
                  <a:srgbClr val="FFCB05"/>
                </a:solidFill>
              </a:rPr>
              <a:t>Retinal detachment repair cases (67107, 67018)</a:t>
            </a:r>
            <a:br>
              <a:rPr lang="en-US" sz="4000" dirty="0">
                <a:solidFill>
                  <a:srgbClr val="FFCB05"/>
                </a:solidFill>
              </a:rPr>
            </a:br>
            <a:endParaRPr lang="en-US" sz="4000" dirty="0">
              <a:solidFill>
                <a:srgbClr val="FFCB05"/>
              </a:solidFill>
            </a:endParaRPr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038600"/>
            <a:ext cx="7772400" cy="2362200"/>
          </a:xfrm>
        </p:spPr>
        <p:txBody>
          <a:bodyPr/>
          <a:lstStyle/>
          <a:p>
            <a:pPr marL="990600" lvl="1" indent="-533400"/>
            <a:r>
              <a:rPr lang="en-US" dirty="0"/>
              <a:t>Average number per surgeon:</a:t>
            </a:r>
          </a:p>
          <a:p>
            <a:pPr marL="1390650" lvl="2" indent="-533400"/>
            <a:r>
              <a:rPr lang="en-US" dirty="0"/>
              <a:t>38 cases (Range: 7 – 61)</a:t>
            </a:r>
          </a:p>
          <a:p>
            <a:pPr marL="990600" lvl="1" indent="-533400"/>
            <a:r>
              <a:rPr lang="en-US" dirty="0"/>
              <a:t>Average reoperation rate within 30 days:</a:t>
            </a:r>
          </a:p>
          <a:p>
            <a:pPr marL="1390650" lvl="2" indent="-533400"/>
            <a:r>
              <a:rPr lang="en-US" dirty="0"/>
              <a:t>0.018957 (Range: 0 – 0.0714)</a:t>
            </a:r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4128683251"/>
              </p:ext>
            </p:extLst>
          </p:nvPr>
        </p:nvGraphicFramePr>
        <p:xfrm>
          <a:off x="1143000" y="1143000"/>
          <a:ext cx="6477000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7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219200"/>
          </a:xfrm>
        </p:spPr>
        <p:txBody>
          <a:bodyPr/>
          <a:lstStyle/>
          <a:p>
            <a:r>
              <a:rPr lang="en-US" sz="4000" dirty="0">
                <a:solidFill>
                  <a:srgbClr val="FFCB05"/>
                </a:solidFill>
              </a:rPr>
              <a:t>Number of strabismus surgeries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096000" y="2362200"/>
            <a:ext cx="2895600" cy="1447800"/>
          </a:xfrm>
        </p:spPr>
        <p:txBody>
          <a:bodyPr/>
          <a:lstStyle/>
          <a:p>
            <a:pPr marL="457200" lvl="1" indent="0">
              <a:buNone/>
            </a:pPr>
            <a:r>
              <a:rPr lang="en-US" sz="2000" dirty="0"/>
              <a:t>Average number per surgeon: 94 cases (Range 4 – 191)</a:t>
            </a:r>
          </a:p>
          <a:p>
            <a:pPr marL="990600" lvl="1" indent="-533400"/>
            <a:endParaRPr lang="en-US" dirty="0"/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53486748"/>
              </p:ext>
            </p:extLst>
          </p:nvPr>
        </p:nvGraphicFramePr>
        <p:xfrm>
          <a:off x="228600" y="1371600"/>
          <a:ext cx="62484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7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762000"/>
          </a:xfrm>
        </p:spPr>
        <p:txBody>
          <a:bodyPr/>
          <a:lstStyle/>
          <a:p>
            <a:r>
              <a:rPr lang="en-US" dirty="0">
                <a:solidFill>
                  <a:srgbClr val="FFCB05"/>
                </a:solidFill>
              </a:rPr>
              <a:t>Strabismus reoperation rate</a:t>
            </a: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3063667668"/>
              </p:ext>
            </p:extLst>
          </p:nvPr>
        </p:nvGraphicFramePr>
        <p:xfrm>
          <a:off x="304800" y="914400"/>
          <a:ext cx="86106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Content Placeholder 2"/>
          <p:cNvSpPr txBox="1">
            <a:spLocks/>
          </p:cNvSpPr>
          <p:nvPr/>
        </p:nvSpPr>
        <p:spPr>
          <a:xfrm>
            <a:off x="2590800" y="4953000"/>
            <a:ext cx="4267200" cy="457200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914400" lvl="2" indent="0">
              <a:buFontTx/>
              <a:buNone/>
            </a:pPr>
            <a:r>
              <a:rPr lang="en-US" sz="2000" kern="0" dirty="0"/>
              <a:t>Range: 0 – 11.4%</a:t>
            </a:r>
          </a:p>
        </p:txBody>
      </p:sp>
      <p:sp>
        <p:nvSpPr>
          <p:cNvPr id="6" name="TextBox 5"/>
          <p:cNvSpPr txBox="1"/>
          <p:nvPr/>
        </p:nvSpPr>
        <p:spPr bwMode="auto">
          <a:xfrm>
            <a:off x="304800" y="5715000"/>
            <a:ext cx="8534400" cy="70788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457200" indent="0">
              <a:buFontTx/>
              <a:buNone/>
            </a:pPr>
            <a:r>
              <a:rPr lang="en-US" sz="2000" kern="0" dirty="0"/>
              <a:t>* Starting in FY 2014-2015 Q3, re-operations were defined as repeat surgeries within 180 days, instead of the previous 90-day time period</a:t>
            </a:r>
          </a:p>
        </p:txBody>
      </p:sp>
    </p:spTree>
    <p:extLst>
      <p:ext uri="{BB962C8B-B14F-4D97-AF65-F5344CB8AC3E}">
        <p14:creationId xmlns:p14="http://schemas.microsoft.com/office/powerpoint/2010/main" val="40599627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7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r>
              <a:rPr lang="en-US" sz="4000" dirty="0">
                <a:solidFill>
                  <a:srgbClr val="FFCB05"/>
                </a:solidFill>
              </a:rPr>
              <a:t>Number of ptosis repairs</a:t>
            </a: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724400"/>
            <a:ext cx="7848600" cy="1828800"/>
          </a:xfrm>
        </p:spPr>
        <p:txBody>
          <a:bodyPr/>
          <a:lstStyle/>
          <a:p>
            <a:pPr marL="990600" lvl="1" indent="-533400"/>
            <a:r>
              <a:rPr lang="en-US" sz="2200" dirty="0"/>
              <a:t>Average number per surgeon:</a:t>
            </a:r>
          </a:p>
          <a:p>
            <a:pPr marL="1390650" lvl="2" indent="-533400"/>
            <a:r>
              <a:rPr lang="en-US" sz="2200" dirty="0"/>
              <a:t>13 cases (Range: 10 – 24)</a:t>
            </a:r>
          </a:p>
          <a:p>
            <a:pPr marL="990600" lvl="1" indent="-533400"/>
            <a:r>
              <a:rPr lang="en-US" sz="2200" dirty="0"/>
              <a:t>Average reoperation rate within 6 months:</a:t>
            </a:r>
          </a:p>
          <a:p>
            <a:pPr marL="1390650" lvl="2" indent="-533400"/>
            <a:r>
              <a:rPr lang="en-US" sz="2200" dirty="0"/>
              <a:t>0.086905 (Range: 0.000 – 0.2)</a:t>
            </a:r>
            <a:endParaRPr lang="en-US" sz="2200" dirty="0">
              <a:solidFill>
                <a:srgbClr val="FF0000"/>
              </a:solidFill>
            </a:endParaRPr>
          </a:p>
          <a:p>
            <a:pPr marL="990600" lvl="1" indent="-533400">
              <a:buFontTx/>
              <a:buNone/>
            </a:pPr>
            <a:endParaRPr lang="en-US" dirty="0"/>
          </a:p>
          <a:p>
            <a:pPr marL="609600" indent="-609600"/>
            <a:endParaRPr lang="en-US" dirty="0"/>
          </a:p>
          <a:p>
            <a:pPr marL="990600" lvl="1" indent="-533400"/>
            <a:endParaRPr lang="en-US" dirty="0"/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949770940"/>
              </p:ext>
            </p:extLst>
          </p:nvPr>
        </p:nvGraphicFramePr>
        <p:xfrm>
          <a:off x="1524000" y="1143000"/>
          <a:ext cx="63246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7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178"/>
            <a:ext cx="7772400" cy="1219200"/>
          </a:xfrm>
        </p:spPr>
        <p:txBody>
          <a:bodyPr/>
          <a:lstStyle/>
          <a:p>
            <a:r>
              <a:rPr lang="en-US" sz="4000" dirty="0">
                <a:solidFill>
                  <a:srgbClr val="FFCB05"/>
                </a:solidFill>
              </a:rPr>
              <a:t>Corneal transplants: clear transplants at 6 months</a:t>
            </a:r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783268204"/>
              </p:ext>
            </p:extLst>
          </p:nvPr>
        </p:nvGraphicFramePr>
        <p:xfrm>
          <a:off x="457200" y="1828800"/>
          <a:ext cx="82296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7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F3ECF-DE2D-17E6-84C5-49CC4AECC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CB05"/>
                </a:solidFill>
              </a:rPr>
              <a:t>Penetrating corneal</a:t>
            </a:r>
            <a:r>
              <a:rPr lang="en-US" sz="4400" dirty="0">
                <a:solidFill>
                  <a:srgbClr val="FFCB05"/>
                </a:solidFill>
              </a:rPr>
              <a:t> transplants: clear transplants at 6 months</a:t>
            </a:r>
            <a:endParaRPr lang="en-US" dirty="0">
              <a:solidFill>
                <a:srgbClr val="FFCB05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7840F59-10D6-7EA5-F719-D87E19D388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3842158"/>
              </p:ext>
            </p:extLst>
          </p:nvPr>
        </p:nvGraphicFramePr>
        <p:xfrm>
          <a:off x="685800" y="1600200"/>
          <a:ext cx="77724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801EE07-287F-4509-771E-44001AEEEA27}"/>
              </a:ext>
            </a:extLst>
          </p:cNvPr>
          <p:cNvSpPr txBox="1"/>
          <p:nvPr/>
        </p:nvSpPr>
        <p:spPr>
          <a:xfrm>
            <a:off x="3048000" y="5715000"/>
            <a:ext cx="3276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New measure added in 2022</a:t>
            </a:r>
          </a:p>
        </p:txBody>
      </p:sp>
    </p:spTree>
    <p:extLst>
      <p:ext uri="{BB962C8B-B14F-4D97-AF65-F5344CB8AC3E}">
        <p14:creationId xmlns:p14="http://schemas.microsoft.com/office/powerpoint/2010/main" val="25928926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7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F3ECF-DE2D-17E6-84C5-49CC4AECC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CB05"/>
                </a:solidFill>
              </a:rPr>
              <a:t>Endothelial corneal</a:t>
            </a:r>
            <a:r>
              <a:rPr lang="en-US" sz="4400" dirty="0">
                <a:solidFill>
                  <a:srgbClr val="FFCB05"/>
                </a:solidFill>
              </a:rPr>
              <a:t> transplants: clear transplants at 6 months</a:t>
            </a:r>
            <a:endParaRPr lang="en-US" dirty="0">
              <a:solidFill>
                <a:srgbClr val="FFCB05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7840F59-10D6-7EA5-F719-D87E19D388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5003455"/>
              </p:ext>
            </p:extLst>
          </p:nvPr>
        </p:nvGraphicFramePr>
        <p:xfrm>
          <a:off x="685800" y="1600200"/>
          <a:ext cx="77724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4D5390A-44EC-CBD2-4495-259BA7D21EFC}"/>
              </a:ext>
            </a:extLst>
          </p:cNvPr>
          <p:cNvSpPr txBox="1"/>
          <p:nvPr/>
        </p:nvSpPr>
        <p:spPr>
          <a:xfrm>
            <a:off x="3048000" y="5715000"/>
            <a:ext cx="3276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New measure added in 2022</a:t>
            </a:r>
          </a:p>
        </p:txBody>
      </p:sp>
    </p:spTree>
    <p:extLst>
      <p:ext uri="{BB962C8B-B14F-4D97-AF65-F5344CB8AC3E}">
        <p14:creationId xmlns:p14="http://schemas.microsoft.com/office/powerpoint/2010/main" val="34991084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7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996064893"/>
              </p:ext>
            </p:extLst>
          </p:nvPr>
        </p:nvGraphicFramePr>
        <p:xfrm>
          <a:off x="3779" y="1219200"/>
          <a:ext cx="4568221" cy="4458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3259535587"/>
              </p:ext>
            </p:extLst>
          </p:nvPr>
        </p:nvGraphicFramePr>
        <p:xfrm>
          <a:off x="4572000" y="1219200"/>
          <a:ext cx="44196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51555"/>
          </a:xfrm>
        </p:spPr>
        <p:txBody>
          <a:bodyPr/>
          <a:lstStyle/>
          <a:p>
            <a:r>
              <a:rPr lang="en-US" dirty="0">
                <a:solidFill>
                  <a:srgbClr val="FFCB05"/>
                </a:solidFill>
              </a:rPr>
              <a:t>Glaucoma surgery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7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CB05"/>
                </a:solidFill>
              </a:rPr>
              <a:t>Purpose	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To assess the quality of care we provide at Kellogg Eye Center</a:t>
            </a:r>
          </a:p>
          <a:p>
            <a:r>
              <a:rPr lang="en-US"/>
              <a:t>To find ways to improve our level of care</a:t>
            </a:r>
          </a:p>
          <a:p>
            <a:r>
              <a:rPr lang="en-US"/>
              <a:t>To integrate quality improvement goals with our educational mission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7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219200"/>
          </a:xfrm>
        </p:spPr>
        <p:txBody>
          <a:bodyPr/>
          <a:lstStyle/>
          <a:p>
            <a:r>
              <a:rPr lang="en-US" sz="4000" dirty="0">
                <a:solidFill>
                  <a:srgbClr val="FFCB05"/>
                </a:solidFill>
              </a:rPr>
              <a:t>Strabismus surgery (esotropia repair): residual esotropia ≤ 15 prism diopters at 3 months</a:t>
            </a:r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946216724"/>
              </p:ext>
            </p:extLst>
          </p:nvPr>
        </p:nvGraphicFramePr>
        <p:xfrm>
          <a:off x="1066800" y="2057400"/>
          <a:ext cx="69342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7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19200"/>
          </a:xfrm>
        </p:spPr>
        <p:txBody>
          <a:bodyPr/>
          <a:lstStyle/>
          <a:p>
            <a:r>
              <a:rPr lang="en-US" sz="4000" dirty="0">
                <a:solidFill>
                  <a:srgbClr val="FFCB05"/>
                </a:solidFill>
              </a:rPr>
              <a:t>Ectropion/Entropion: Improved Lid Position at 3 Months</a:t>
            </a:r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459655886"/>
              </p:ext>
            </p:extLst>
          </p:nvPr>
        </p:nvGraphicFramePr>
        <p:xfrm>
          <a:off x="304800" y="1295400"/>
          <a:ext cx="8305800" cy="421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7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219200"/>
          </a:xfrm>
        </p:spPr>
        <p:txBody>
          <a:bodyPr/>
          <a:lstStyle/>
          <a:p>
            <a:r>
              <a:rPr lang="en-US" sz="4000" dirty="0">
                <a:solidFill>
                  <a:srgbClr val="FFCB05"/>
                </a:solidFill>
              </a:rPr>
              <a:t>Retinal detachment repair: reattachment at 30 days</a:t>
            </a:r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3801962786"/>
              </p:ext>
            </p:extLst>
          </p:nvPr>
        </p:nvGraphicFramePr>
        <p:xfrm>
          <a:off x="914400" y="1371600"/>
          <a:ext cx="70866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7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200900" cy="1219200"/>
          </a:xfrm>
        </p:spPr>
        <p:txBody>
          <a:bodyPr/>
          <a:lstStyle/>
          <a:p>
            <a:r>
              <a:rPr lang="en-US" sz="2800" dirty="0">
                <a:solidFill>
                  <a:srgbClr val="FFCB05"/>
                </a:solidFill>
              </a:rPr>
              <a:t>Refractive Surgery: Glasses-Free Vision ≥ 20/40 </a:t>
            </a:r>
            <a:br>
              <a:rPr lang="en-US" sz="2800" dirty="0">
                <a:solidFill>
                  <a:srgbClr val="FFCB05"/>
                </a:solidFill>
              </a:rPr>
            </a:br>
            <a:r>
              <a:rPr lang="en-US" sz="2800" dirty="0">
                <a:solidFill>
                  <a:srgbClr val="FFCB05"/>
                </a:solidFill>
              </a:rPr>
              <a:t>at 3 months</a:t>
            </a:r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391689514"/>
              </p:ext>
            </p:extLst>
          </p:nvPr>
        </p:nvGraphicFramePr>
        <p:xfrm>
          <a:off x="1257300" y="1295400"/>
          <a:ext cx="66294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7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067890427"/>
              </p:ext>
            </p:extLst>
          </p:nvPr>
        </p:nvGraphicFramePr>
        <p:xfrm>
          <a:off x="1143000" y="1676400"/>
          <a:ext cx="69342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FFCB05"/>
                </a:solidFill>
              </a:rPr>
              <a:t>Refractive Surgery Glasses-Free vision ≥ 20/20 </a:t>
            </a:r>
            <a:br>
              <a:rPr lang="en-US" sz="2800" dirty="0">
                <a:solidFill>
                  <a:srgbClr val="FFCB05"/>
                </a:solidFill>
              </a:rPr>
            </a:br>
            <a:r>
              <a:rPr lang="en-US" sz="2800" dirty="0">
                <a:solidFill>
                  <a:srgbClr val="FFCB05"/>
                </a:solidFill>
              </a:rPr>
              <a:t>at 3 months</a:t>
            </a:r>
          </a:p>
        </p:txBody>
      </p:sp>
    </p:spTree>
    <p:extLst>
      <p:ext uri="{BB962C8B-B14F-4D97-AF65-F5344CB8AC3E}">
        <p14:creationId xmlns:p14="http://schemas.microsoft.com/office/powerpoint/2010/main" val="11483804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7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4560"/>
            <a:ext cx="8229600" cy="1219200"/>
          </a:xfrm>
        </p:spPr>
        <p:txBody>
          <a:bodyPr/>
          <a:lstStyle/>
          <a:p>
            <a:r>
              <a:rPr lang="en-US" sz="4000" dirty="0">
                <a:solidFill>
                  <a:srgbClr val="FFCB05"/>
                </a:solidFill>
              </a:rPr>
              <a:t>Total number of KEC attending faculty</a:t>
            </a:r>
            <a:br>
              <a:rPr lang="en-US" sz="4000" dirty="0"/>
            </a:br>
            <a:endParaRPr lang="en-US" sz="4000" dirty="0"/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3202411976"/>
              </p:ext>
            </p:extLst>
          </p:nvPr>
        </p:nvGraphicFramePr>
        <p:xfrm>
          <a:off x="914400" y="1143000"/>
          <a:ext cx="69342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7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 sz="4000" dirty="0">
                <a:solidFill>
                  <a:srgbClr val="FFCB05"/>
                </a:solidFill>
              </a:rPr>
              <a:t>Total outpatient visits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126432106"/>
              </p:ext>
            </p:extLst>
          </p:nvPr>
        </p:nvGraphicFramePr>
        <p:xfrm>
          <a:off x="685800" y="990600"/>
          <a:ext cx="79248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96037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7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rgbClr val="FFCB05"/>
                </a:solidFill>
              </a:rPr>
              <a:t>Average number of visits per faculty member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921850187"/>
              </p:ext>
            </p:extLst>
          </p:nvPr>
        </p:nvGraphicFramePr>
        <p:xfrm>
          <a:off x="1387029" y="1447800"/>
          <a:ext cx="6522342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3200400" y="5632502"/>
            <a:ext cx="2895600" cy="920698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sz="2000" kern="0" dirty="0"/>
              <a:t>Range: 0 – 6,634</a:t>
            </a:r>
          </a:p>
        </p:txBody>
      </p:sp>
    </p:spTree>
    <p:extLst>
      <p:ext uri="{BB962C8B-B14F-4D97-AF65-F5344CB8AC3E}">
        <p14:creationId xmlns:p14="http://schemas.microsoft.com/office/powerpoint/2010/main" val="19851540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7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4175662542"/>
              </p:ext>
            </p:extLst>
          </p:nvPr>
        </p:nvGraphicFramePr>
        <p:xfrm>
          <a:off x="152400" y="1219200"/>
          <a:ext cx="45720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rgbClr val="FFCB05"/>
                </a:solidFill>
              </a:rPr>
              <a:t>Adherence to  Primary Open Angle Glaucoma Guidelines, New Patients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191000" y="1981200"/>
            <a:ext cx="4495800" cy="1711325"/>
          </a:xfrm>
        </p:spPr>
        <p:txBody>
          <a:bodyPr/>
          <a:lstStyle/>
          <a:p>
            <a:pPr marL="0" indent="0">
              <a:buNone/>
            </a:pPr>
            <a:r>
              <a:rPr lang="en-US" sz="2200" dirty="0"/>
              <a:t># of Physicians: 36</a:t>
            </a:r>
          </a:p>
          <a:p>
            <a:pPr marL="0" indent="0">
              <a:buNone/>
            </a:pPr>
            <a:r>
              <a:rPr lang="en-US" sz="2200" dirty="0"/>
              <a:t>Average rate per Physician: 100%</a:t>
            </a:r>
          </a:p>
          <a:p>
            <a:pPr marL="0" indent="0">
              <a:buNone/>
            </a:pPr>
            <a:r>
              <a:rPr lang="en-US" sz="2200" dirty="0"/>
              <a:t>Rate per physician range:100%-100%</a:t>
            </a:r>
          </a:p>
        </p:txBody>
      </p:sp>
    </p:spTree>
    <p:extLst>
      <p:ext uri="{BB962C8B-B14F-4D97-AF65-F5344CB8AC3E}">
        <p14:creationId xmlns:p14="http://schemas.microsoft.com/office/powerpoint/2010/main" val="37610793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7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4123842784"/>
              </p:ext>
            </p:extLst>
          </p:nvPr>
        </p:nvGraphicFramePr>
        <p:xfrm>
          <a:off x="228600" y="1295400"/>
          <a:ext cx="39624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152400"/>
            <a:ext cx="6172200" cy="1143000"/>
          </a:xfrm>
        </p:spPr>
        <p:txBody>
          <a:bodyPr/>
          <a:lstStyle/>
          <a:p>
            <a:r>
              <a:rPr lang="en-US" sz="2800" dirty="0">
                <a:solidFill>
                  <a:srgbClr val="FFCB05"/>
                </a:solidFill>
              </a:rPr>
              <a:t>Adherence to Primary Open Angle Glaucoma Guidelines, Return Patients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4294967295"/>
          </p:nvPr>
        </p:nvSpPr>
        <p:spPr>
          <a:xfrm>
            <a:off x="4267200" y="2133600"/>
            <a:ext cx="4495800" cy="1711325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# of physicians: 47</a:t>
            </a:r>
          </a:p>
          <a:p>
            <a:pPr marL="0" indent="0">
              <a:buNone/>
            </a:pPr>
            <a:r>
              <a:rPr lang="en-US" sz="2000" dirty="0"/>
              <a:t>Average rate per Physician: 100%</a:t>
            </a:r>
          </a:p>
          <a:p>
            <a:pPr marL="0" indent="0">
              <a:buNone/>
            </a:pPr>
            <a:r>
              <a:rPr lang="en-US" sz="2000" dirty="0"/>
              <a:t>Rate per physician range:99.99%-100%</a:t>
            </a:r>
          </a:p>
        </p:txBody>
      </p:sp>
    </p:spTree>
    <p:extLst>
      <p:ext uri="{BB962C8B-B14F-4D97-AF65-F5344CB8AC3E}">
        <p14:creationId xmlns:p14="http://schemas.microsoft.com/office/powerpoint/2010/main" val="1335200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7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CB05"/>
                </a:solidFill>
              </a:rPr>
              <a:t>Quality improvement roles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Service Chief – Jennifer Weizer</a:t>
            </a:r>
          </a:p>
          <a:p>
            <a:r>
              <a:rPr lang="en-US" dirty="0"/>
              <a:t>Assoc. Service Chief – Roni Shtein</a:t>
            </a:r>
          </a:p>
          <a:p>
            <a:r>
              <a:rPr lang="en-US" dirty="0"/>
              <a:t>M&amp;M conference director –Adam Jacobson</a:t>
            </a:r>
          </a:p>
          <a:p>
            <a:r>
              <a:rPr lang="en-US" dirty="0"/>
              <a:t>Assistants – Tyler Rice, Beth Hansemann</a:t>
            </a:r>
          </a:p>
          <a:p>
            <a:r>
              <a:rPr lang="en-US" dirty="0"/>
              <a:t>Department Chair – Shahzad Mian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7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63867180"/>
              </p:ext>
            </p:extLst>
          </p:nvPr>
        </p:nvGraphicFramePr>
        <p:xfrm>
          <a:off x="152400" y="1447800"/>
          <a:ext cx="44958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228600"/>
            <a:ext cx="6172200" cy="1143000"/>
          </a:xfrm>
        </p:spPr>
        <p:txBody>
          <a:bodyPr/>
          <a:lstStyle/>
          <a:p>
            <a:r>
              <a:rPr lang="en-US" sz="3200" dirty="0">
                <a:solidFill>
                  <a:srgbClr val="FFCB05"/>
                </a:solidFill>
              </a:rPr>
              <a:t>Adherence to Age-related Macular Degeneration Guidelines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4294967295"/>
          </p:nvPr>
        </p:nvSpPr>
        <p:spPr>
          <a:xfrm>
            <a:off x="4191000" y="2573337"/>
            <a:ext cx="4572000" cy="1711325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sz="2200" dirty="0"/>
              <a:t># of physicians: 61</a:t>
            </a:r>
          </a:p>
          <a:p>
            <a:pPr marL="0" indent="0">
              <a:buNone/>
            </a:pPr>
            <a:r>
              <a:rPr lang="en-US" sz="2200" dirty="0"/>
              <a:t>Average rate per Physician: 100%</a:t>
            </a:r>
          </a:p>
          <a:p>
            <a:pPr marL="0" indent="0">
              <a:buNone/>
            </a:pPr>
            <a:r>
              <a:rPr lang="en-US" sz="2200" dirty="0"/>
              <a:t>Rate per physician range: 99.48%-100%</a:t>
            </a:r>
          </a:p>
        </p:txBody>
      </p:sp>
    </p:spTree>
    <p:extLst>
      <p:ext uri="{BB962C8B-B14F-4D97-AF65-F5344CB8AC3E}">
        <p14:creationId xmlns:p14="http://schemas.microsoft.com/office/powerpoint/2010/main" val="6907649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7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759506262"/>
              </p:ext>
            </p:extLst>
          </p:nvPr>
        </p:nvGraphicFramePr>
        <p:xfrm>
          <a:off x="228600" y="1447800"/>
          <a:ext cx="41148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-152400" y="152400"/>
            <a:ext cx="9525000" cy="1143000"/>
          </a:xfrm>
        </p:spPr>
        <p:txBody>
          <a:bodyPr/>
          <a:lstStyle/>
          <a:p>
            <a:r>
              <a:rPr lang="en-US" sz="3200" dirty="0">
                <a:solidFill>
                  <a:srgbClr val="FFCB05"/>
                </a:solidFill>
              </a:rPr>
              <a:t>Adherence to Diabetic Retinopathy Guidelines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4294967295"/>
          </p:nvPr>
        </p:nvSpPr>
        <p:spPr>
          <a:xfrm>
            <a:off x="4191000" y="2362200"/>
            <a:ext cx="4648200" cy="1711325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sz="2200" dirty="0"/>
              <a:t># of physicians: 70</a:t>
            </a:r>
          </a:p>
          <a:p>
            <a:pPr marL="0" indent="0">
              <a:buNone/>
            </a:pPr>
            <a:r>
              <a:rPr lang="en-US" sz="2200" dirty="0"/>
              <a:t>Average rate per Physician: 99.87%</a:t>
            </a:r>
          </a:p>
          <a:p>
            <a:pPr marL="0" indent="0">
              <a:buNone/>
            </a:pPr>
            <a:r>
              <a:rPr lang="en-US" sz="2200" dirty="0"/>
              <a:t>Rate per physician range: 92.85%-100%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73EC187-BA36-A77A-108A-1CF519B4398C}"/>
              </a:ext>
            </a:extLst>
          </p:cNvPr>
          <p:cNvSpPr txBox="1"/>
          <p:nvPr/>
        </p:nvSpPr>
        <p:spPr>
          <a:xfrm>
            <a:off x="1143000" y="1295401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99.5%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B5FC68-E7BF-DAAB-0CEB-AA2FD2BC64CC}"/>
              </a:ext>
            </a:extLst>
          </p:cNvPr>
          <p:cNvSpPr txBox="1"/>
          <p:nvPr/>
        </p:nvSpPr>
        <p:spPr>
          <a:xfrm>
            <a:off x="1600200" y="1755576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100%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FBA6651-497D-3180-9650-2FFDA3774B3F}"/>
              </a:ext>
            </a:extLst>
          </p:cNvPr>
          <p:cNvSpPr txBox="1"/>
          <p:nvPr/>
        </p:nvSpPr>
        <p:spPr>
          <a:xfrm>
            <a:off x="2133600" y="1295400"/>
            <a:ext cx="8765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99.8%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0C1BBB-FBDB-3168-8206-09984833A10B}"/>
              </a:ext>
            </a:extLst>
          </p:cNvPr>
          <p:cNvSpPr txBox="1"/>
          <p:nvPr/>
        </p:nvSpPr>
        <p:spPr>
          <a:xfrm>
            <a:off x="2514600" y="2063353"/>
            <a:ext cx="8765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99.9%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06BCB25-174A-E49B-DB24-F2FFDE4E5465}"/>
              </a:ext>
            </a:extLst>
          </p:cNvPr>
          <p:cNvSpPr txBox="1"/>
          <p:nvPr/>
        </p:nvSpPr>
        <p:spPr>
          <a:xfrm>
            <a:off x="3010134" y="12954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99.9%</a:t>
            </a:r>
          </a:p>
        </p:txBody>
      </p:sp>
    </p:spTree>
    <p:extLst>
      <p:ext uri="{BB962C8B-B14F-4D97-AF65-F5344CB8AC3E}">
        <p14:creationId xmlns:p14="http://schemas.microsoft.com/office/powerpoint/2010/main" val="7353497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7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051881222"/>
              </p:ext>
            </p:extLst>
          </p:nvPr>
        </p:nvGraphicFramePr>
        <p:xfrm>
          <a:off x="152400" y="1447800"/>
          <a:ext cx="4191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152400"/>
            <a:ext cx="6781800" cy="1143000"/>
          </a:xfrm>
        </p:spPr>
        <p:txBody>
          <a:bodyPr/>
          <a:lstStyle/>
          <a:p>
            <a:r>
              <a:rPr lang="en-US" sz="4000" dirty="0">
                <a:solidFill>
                  <a:srgbClr val="FFCB05"/>
                </a:solidFill>
              </a:rPr>
              <a:t>Adherence to Dry Eye Guidelines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4294967295"/>
          </p:nvPr>
        </p:nvSpPr>
        <p:spPr>
          <a:xfrm>
            <a:off x="4419600" y="2362200"/>
            <a:ext cx="4572000" cy="1711325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sz="2200" dirty="0"/>
              <a:t># of physicians: 62</a:t>
            </a:r>
          </a:p>
          <a:p>
            <a:pPr marL="0" indent="0">
              <a:buNone/>
            </a:pPr>
            <a:r>
              <a:rPr lang="en-US" sz="2200" dirty="0"/>
              <a:t>Average rate per Physician: 98.28%</a:t>
            </a:r>
          </a:p>
          <a:p>
            <a:pPr marL="0" indent="0">
              <a:buNone/>
            </a:pPr>
            <a:r>
              <a:rPr lang="en-US" sz="2200" dirty="0"/>
              <a:t>Rate per physician range:0%-100%</a:t>
            </a:r>
          </a:p>
        </p:txBody>
      </p:sp>
    </p:spTree>
    <p:extLst>
      <p:ext uri="{BB962C8B-B14F-4D97-AF65-F5344CB8AC3E}">
        <p14:creationId xmlns:p14="http://schemas.microsoft.com/office/powerpoint/2010/main" val="41021798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7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829890786"/>
              </p:ext>
            </p:extLst>
          </p:nvPr>
        </p:nvGraphicFramePr>
        <p:xfrm>
          <a:off x="152400" y="1371600"/>
          <a:ext cx="44958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152400"/>
            <a:ext cx="6934200" cy="1143000"/>
          </a:xfrm>
        </p:spPr>
        <p:txBody>
          <a:bodyPr/>
          <a:lstStyle/>
          <a:p>
            <a:r>
              <a:rPr lang="en-US" sz="3600" dirty="0">
                <a:solidFill>
                  <a:srgbClr val="FFCB05"/>
                </a:solidFill>
              </a:rPr>
              <a:t>Adherence to Amblyopia Guidelines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4294967295"/>
          </p:nvPr>
        </p:nvSpPr>
        <p:spPr>
          <a:xfrm>
            <a:off x="4572000" y="2573337"/>
            <a:ext cx="4572000" cy="1711325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sz="2200" dirty="0"/>
              <a:t># of physicians: 36</a:t>
            </a:r>
          </a:p>
          <a:p>
            <a:pPr marL="0" indent="0">
              <a:buNone/>
            </a:pPr>
            <a:r>
              <a:rPr lang="en-US" sz="2200" dirty="0"/>
              <a:t>Average rate per Physician: 100%</a:t>
            </a:r>
          </a:p>
          <a:p>
            <a:pPr marL="0" indent="0">
              <a:buNone/>
            </a:pPr>
            <a:r>
              <a:rPr lang="en-US" sz="2200" dirty="0"/>
              <a:t>Rate per physician range:100%-100%</a:t>
            </a:r>
          </a:p>
        </p:txBody>
      </p:sp>
    </p:spTree>
    <p:extLst>
      <p:ext uri="{BB962C8B-B14F-4D97-AF65-F5344CB8AC3E}">
        <p14:creationId xmlns:p14="http://schemas.microsoft.com/office/powerpoint/2010/main" val="350839446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7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14541144"/>
              </p:ext>
            </p:extLst>
          </p:nvPr>
        </p:nvGraphicFramePr>
        <p:xfrm>
          <a:off x="152400" y="1600200"/>
          <a:ext cx="45720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077200" cy="1143000"/>
          </a:xfrm>
        </p:spPr>
        <p:txBody>
          <a:bodyPr/>
          <a:lstStyle/>
          <a:p>
            <a:r>
              <a:rPr lang="en-US" sz="3600" dirty="0">
                <a:solidFill>
                  <a:srgbClr val="FFCB05"/>
                </a:solidFill>
              </a:rPr>
              <a:t>Adherence to optic neuropathy guidelines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4294967295"/>
          </p:nvPr>
        </p:nvSpPr>
        <p:spPr>
          <a:xfrm>
            <a:off x="4558301" y="2573337"/>
            <a:ext cx="4495800" cy="1711325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sz="2100" dirty="0"/>
              <a:t># of physicians: 53</a:t>
            </a:r>
          </a:p>
          <a:p>
            <a:pPr marL="0" indent="0">
              <a:buNone/>
            </a:pPr>
            <a:r>
              <a:rPr lang="en-US" sz="2100" dirty="0"/>
              <a:t>Average rate per Physician:100%</a:t>
            </a:r>
          </a:p>
          <a:p>
            <a:pPr marL="0" indent="0">
              <a:buNone/>
            </a:pPr>
            <a:r>
              <a:rPr lang="en-US" sz="2100" dirty="0"/>
              <a:t>Rate per physician range: 99.5%-100%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FF95FE8-3A62-60FB-AB8C-00B752CD36E8}"/>
              </a:ext>
            </a:extLst>
          </p:cNvPr>
          <p:cNvSpPr txBox="1"/>
          <p:nvPr/>
        </p:nvSpPr>
        <p:spPr>
          <a:xfrm>
            <a:off x="1524000" y="1600200"/>
            <a:ext cx="6792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100%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632B51-A3A6-10E3-489C-C810CE3C9962}"/>
              </a:ext>
            </a:extLst>
          </p:cNvPr>
          <p:cNvSpPr txBox="1"/>
          <p:nvPr/>
        </p:nvSpPr>
        <p:spPr>
          <a:xfrm>
            <a:off x="1987751" y="1638299"/>
            <a:ext cx="6792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99.9%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937C49D-E0B4-FF4E-3A10-EAF078AE1677}"/>
              </a:ext>
            </a:extLst>
          </p:cNvPr>
          <p:cNvSpPr txBox="1"/>
          <p:nvPr/>
        </p:nvSpPr>
        <p:spPr>
          <a:xfrm>
            <a:off x="2468495" y="1638299"/>
            <a:ext cx="8765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99.4%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104FF06-0313-D0CF-3BE7-07AC478D9BCA}"/>
              </a:ext>
            </a:extLst>
          </p:cNvPr>
          <p:cNvSpPr txBox="1"/>
          <p:nvPr/>
        </p:nvSpPr>
        <p:spPr>
          <a:xfrm>
            <a:off x="2932245" y="1638299"/>
            <a:ext cx="11446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99.7%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05A0B01-9026-5D96-39E6-F38FD48ADDCA}"/>
              </a:ext>
            </a:extLst>
          </p:cNvPr>
          <p:cNvSpPr txBox="1"/>
          <p:nvPr/>
        </p:nvSpPr>
        <p:spPr>
          <a:xfrm>
            <a:off x="3406547" y="1638298"/>
            <a:ext cx="6792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99.8%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B3D21E6-72B3-F778-CE17-89AC5616EDC5}"/>
              </a:ext>
            </a:extLst>
          </p:cNvPr>
          <p:cNvSpPr txBox="1"/>
          <p:nvPr/>
        </p:nvSpPr>
        <p:spPr>
          <a:xfrm>
            <a:off x="3904635" y="1651060"/>
            <a:ext cx="6479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99.1%</a:t>
            </a:r>
          </a:p>
        </p:txBody>
      </p:sp>
    </p:spTree>
    <p:extLst>
      <p:ext uri="{BB962C8B-B14F-4D97-AF65-F5344CB8AC3E}">
        <p14:creationId xmlns:p14="http://schemas.microsoft.com/office/powerpoint/2010/main" val="38602678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7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4041167215"/>
              </p:ext>
            </p:extLst>
          </p:nvPr>
        </p:nvGraphicFramePr>
        <p:xfrm>
          <a:off x="-76200" y="1676400"/>
          <a:ext cx="44958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915400" cy="1143000"/>
          </a:xfrm>
        </p:spPr>
        <p:txBody>
          <a:bodyPr/>
          <a:lstStyle/>
          <a:p>
            <a:r>
              <a:rPr lang="en-US" sz="3200" dirty="0">
                <a:solidFill>
                  <a:srgbClr val="FFCB05"/>
                </a:solidFill>
              </a:rPr>
              <a:t>Adherence to ischemic optic neuropathy guidelines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4294967295"/>
          </p:nvPr>
        </p:nvSpPr>
        <p:spPr>
          <a:xfrm>
            <a:off x="4419600" y="2573337"/>
            <a:ext cx="4495800" cy="1711325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sz="2100" dirty="0"/>
              <a:t># of physicians: 23</a:t>
            </a:r>
          </a:p>
          <a:p>
            <a:pPr marL="0" indent="0">
              <a:buNone/>
            </a:pPr>
            <a:r>
              <a:rPr lang="en-US" sz="2100" dirty="0"/>
              <a:t>Average rate per Physician: 100%</a:t>
            </a:r>
          </a:p>
          <a:p>
            <a:pPr marL="0" indent="0">
              <a:buNone/>
            </a:pPr>
            <a:r>
              <a:rPr lang="en-US" sz="2100" dirty="0"/>
              <a:t>Rate per physician range: 100%-100%</a:t>
            </a:r>
          </a:p>
        </p:txBody>
      </p:sp>
    </p:spTree>
    <p:extLst>
      <p:ext uri="{BB962C8B-B14F-4D97-AF65-F5344CB8AC3E}">
        <p14:creationId xmlns:p14="http://schemas.microsoft.com/office/powerpoint/2010/main" val="391611786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7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514107908"/>
              </p:ext>
            </p:extLst>
          </p:nvPr>
        </p:nvGraphicFramePr>
        <p:xfrm>
          <a:off x="381000" y="1524000"/>
          <a:ext cx="38862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7696200" cy="1143000"/>
          </a:xfrm>
        </p:spPr>
        <p:txBody>
          <a:bodyPr/>
          <a:lstStyle/>
          <a:p>
            <a:r>
              <a:rPr lang="en-US" sz="3600" dirty="0">
                <a:solidFill>
                  <a:srgbClr val="FFCB05"/>
                </a:solidFill>
              </a:rPr>
              <a:t>Adherence to optic neuritis guidelines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4294967295"/>
          </p:nvPr>
        </p:nvSpPr>
        <p:spPr>
          <a:xfrm>
            <a:off x="4238090" y="2667000"/>
            <a:ext cx="4572000" cy="1711325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sz="2200" dirty="0"/>
              <a:t># of physicians: 21</a:t>
            </a:r>
          </a:p>
          <a:p>
            <a:pPr marL="0" indent="0">
              <a:buNone/>
            </a:pPr>
            <a:r>
              <a:rPr lang="en-US" sz="2200" dirty="0"/>
              <a:t>Average rate per Physician: 100%</a:t>
            </a:r>
          </a:p>
          <a:p>
            <a:pPr marL="0" indent="0">
              <a:buNone/>
            </a:pPr>
            <a:r>
              <a:rPr lang="en-US" sz="2200" dirty="0"/>
              <a:t>Rate per physician range: 100%-100%</a:t>
            </a:r>
          </a:p>
        </p:txBody>
      </p:sp>
    </p:spTree>
    <p:extLst>
      <p:ext uri="{BB962C8B-B14F-4D97-AF65-F5344CB8AC3E}">
        <p14:creationId xmlns:p14="http://schemas.microsoft.com/office/powerpoint/2010/main" val="165969675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7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CB05"/>
                </a:solidFill>
              </a:rPr>
              <a:t>Acknowledgements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George Lin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Lynnc Liang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Shikha Marwah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Tyler Rice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Beth Hansemann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Shahzad Mian</a:t>
            </a:r>
          </a:p>
          <a:p>
            <a:pPr marL="0" indent="0">
              <a:lnSpc>
                <a:spcPct val="80000"/>
              </a:lnSpc>
              <a:buNone/>
            </a:pPr>
            <a:endParaRPr lang="en-US" sz="2000" dirty="0"/>
          </a:p>
        </p:txBody>
      </p:sp>
      <p:graphicFrame>
        <p:nvGraphicFramePr>
          <p:cNvPr id="2050" name="Object 4"/>
          <p:cNvGraphicFramePr>
            <a:graphicFrameLocks/>
          </p:cNvGraphicFramePr>
          <p:nvPr/>
        </p:nvGraphicFramePr>
        <p:xfrm>
          <a:off x="6526213" y="6096000"/>
          <a:ext cx="2465387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" r:id="rId2" imgW="3074760" imgH="736560" progId="">
                  <p:embed/>
                </p:oleObj>
              </mc:Choice>
              <mc:Fallback>
                <p:oleObj name="Image" r:id="rId2" imgW="3074760" imgH="736560" progId="">
                  <p:embed/>
                  <p:pic>
                    <p:nvPicPr>
                      <p:cNvPr id="205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6213" y="6096000"/>
                        <a:ext cx="2465387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7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90600"/>
          </a:xfrm>
        </p:spPr>
        <p:txBody>
          <a:bodyPr/>
          <a:lstStyle/>
          <a:p>
            <a:r>
              <a:rPr lang="en-US" sz="4000" b="1" dirty="0">
                <a:solidFill>
                  <a:srgbClr val="FFCB05"/>
                </a:solidFill>
              </a:rPr>
              <a:t>Results</a:t>
            </a:r>
            <a:endParaRPr lang="en-US" sz="4000" dirty="0">
              <a:solidFill>
                <a:srgbClr val="FFCB05"/>
              </a:solidFill>
            </a:endParaRP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3608420427"/>
              </p:ext>
            </p:extLst>
          </p:nvPr>
        </p:nvGraphicFramePr>
        <p:xfrm>
          <a:off x="1752600" y="1143000"/>
          <a:ext cx="62484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7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CB05"/>
                </a:solidFill>
              </a:rPr>
              <a:t>Number of surgical cases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91200" y="1219200"/>
            <a:ext cx="3124200" cy="1219200"/>
          </a:xfrm>
        </p:spPr>
        <p:txBody>
          <a:bodyPr/>
          <a:lstStyle/>
          <a:p>
            <a:r>
              <a:rPr lang="en-US" sz="2000" dirty="0"/>
              <a:t>Average # cases per surgeon: 180</a:t>
            </a:r>
          </a:p>
          <a:p>
            <a:r>
              <a:rPr lang="en-US" sz="2000" dirty="0"/>
              <a:t>Range: 0 – 907</a:t>
            </a:r>
          </a:p>
          <a:p>
            <a:endParaRPr lang="en-US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4019423199"/>
              </p:ext>
            </p:extLst>
          </p:nvPr>
        </p:nvGraphicFramePr>
        <p:xfrm>
          <a:off x="246961" y="2387601"/>
          <a:ext cx="73914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5259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7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rgbClr val="FFCB05"/>
                </a:solidFill>
              </a:rPr>
              <a:t>30-Day unplanned reoperation rates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715001"/>
            <a:ext cx="7772400" cy="838200"/>
          </a:xfrm>
        </p:spPr>
        <p:txBody>
          <a:bodyPr/>
          <a:lstStyle/>
          <a:p>
            <a:r>
              <a:rPr lang="en-US" sz="2000" dirty="0"/>
              <a:t>Range: 0 – 11.2%</a:t>
            </a:r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63821020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010400" y="1547912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1.54%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7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r>
              <a:rPr lang="en-US" sz="4000" dirty="0">
                <a:solidFill>
                  <a:srgbClr val="FFCB05"/>
                </a:solidFill>
              </a:rPr>
              <a:t>Post-surgical endophthalmitis/infections</a:t>
            </a:r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3581400" cy="1828799"/>
          </a:xfrm>
        </p:spPr>
        <p:txBody>
          <a:bodyPr/>
          <a:lstStyle/>
          <a:p>
            <a:endParaRPr lang="en-US" sz="2400" dirty="0"/>
          </a:p>
          <a:p>
            <a:r>
              <a:rPr lang="en-US" sz="1800" dirty="0"/>
              <a:t>5 cases total</a:t>
            </a:r>
          </a:p>
          <a:p>
            <a:pPr lvl="1"/>
            <a:r>
              <a:rPr lang="en-US" sz="1800" dirty="0"/>
              <a:t>5 intraocular, 0 extraocular</a:t>
            </a:r>
          </a:p>
          <a:p>
            <a:r>
              <a:rPr lang="en-US" sz="1800" dirty="0"/>
              <a:t>3 culture-positive</a:t>
            </a:r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2026579913"/>
              </p:ext>
            </p:extLst>
          </p:nvPr>
        </p:nvGraphicFramePr>
        <p:xfrm>
          <a:off x="3505200" y="1600200"/>
          <a:ext cx="52578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46291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7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rgbClr val="FFCB05"/>
                </a:solidFill>
              </a:rPr>
              <a:t>Post-surgical endophthalmitis/infection rates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95600" y="5715000"/>
            <a:ext cx="5562600" cy="949325"/>
          </a:xfrm>
        </p:spPr>
        <p:txBody>
          <a:bodyPr/>
          <a:lstStyle/>
          <a:p>
            <a:r>
              <a:rPr lang="en-US" sz="1800" dirty="0"/>
              <a:t>Average per surgeon = 0.000597</a:t>
            </a:r>
          </a:p>
          <a:p>
            <a:r>
              <a:rPr lang="en-US" sz="1800" dirty="0"/>
              <a:t>Rate per surgeon range = 0.0% – 1.8519%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22777082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8420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solidFill>
          <a:srgbClr val="0027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178"/>
            <a:ext cx="7772400" cy="1219200"/>
          </a:xfrm>
        </p:spPr>
        <p:txBody>
          <a:bodyPr/>
          <a:lstStyle/>
          <a:p>
            <a:r>
              <a:rPr lang="en-US" sz="3600" dirty="0">
                <a:solidFill>
                  <a:srgbClr val="FFCB05"/>
                </a:solidFill>
              </a:rPr>
              <a:t>Annual Cataract Surgeries</a:t>
            </a:r>
            <a:endParaRPr lang="en-US" sz="2800" dirty="0">
              <a:solidFill>
                <a:srgbClr val="FFCB05"/>
              </a:solidFill>
            </a:endParaRPr>
          </a:p>
        </p:txBody>
      </p:sp>
      <p:sp>
        <p:nvSpPr>
          <p:cNvPr id="21094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895600" y="5638800"/>
            <a:ext cx="3352800" cy="914400"/>
          </a:xfrm>
        </p:spPr>
        <p:txBody>
          <a:bodyPr/>
          <a:lstStyle/>
          <a:p>
            <a:pPr marL="57150" indent="0">
              <a:lnSpc>
                <a:spcPct val="90000"/>
              </a:lnSpc>
              <a:buNone/>
            </a:pPr>
            <a:r>
              <a:rPr lang="en-US" sz="2000" dirty="0"/>
              <a:t>Average per surgeon: 148</a:t>
            </a:r>
          </a:p>
          <a:p>
            <a:pPr marL="114300" indent="0">
              <a:lnSpc>
                <a:spcPct val="90000"/>
              </a:lnSpc>
              <a:buNone/>
            </a:pPr>
            <a:r>
              <a:rPr lang="en-US" sz="2000" dirty="0"/>
              <a:t>Range: 1 – 724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990600" lvl="1" indent="-533400">
              <a:lnSpc>
                <a:spcPct val="90000"/>
              </a:lnSpc>
            </a:pPr>
            <a:endParaRPr lang="en-US" dirty="0"/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007867631"/>
              </p:ext>
            </p:extLst>
          </p:nvPr>
        </p:nvGraphicFramePr>
        <p:xfrm>
          <a:off x="1219200" y="1216500"/>
          <a:ext cx="64770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Glaucoma Rounds 10-7-04">
  <a:themeElements>
    <a:clrScheme name="Glaucoma Rounds 10-7-04 1">
      <a:dk1>
        <a:srgbClr val="000000"/>
      </a:dk1>
      <a:lt1>
        <a:srgbClr val="FFFFFF"/>
      </a:lt1>
      <a:dk2>
        <a:srgbClr val="0066FF"/>
      </a:dk2>
      <a:lt2>
        <a:srgbClr val="FFFF00"/>
      </a:lt2>
      <a:accent1>
        <a:srgbClr val="00CCCC"/>
      </a:accent1>
      <a:accent2>
        <a:srgbClr val="FF33CC"/>
      </a:accent2>
      <a:accent3>
        <a:srgbClr val="AAB8FF"/>
      </a:accent3>
      <a:accent4>
        <a:srgbClr val="DADADA"/>
      </a:accent4>
      <a:accent5>
        <a:srgbClr val="AAE2E2"/>
      </a:accent5>
      <a:accent6>
        <a:srgbClr val="E72DB9"/>
      </a:accent6>
      <a:hlink>
        <a:srgbClr val="FF4568"/>
      </a:hlink>
      <a:folHlink>
        <a:srgbClr val="CCECFF"/>
      </a:folHlink>
    </a:clrScheme>
    <a:fontScheme name="Glaucoma Rounds 10-7-04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sz="1400" dirty="0" smtClean="0"/>
        </a:defPPr>
      </a:lstStyle>
    </a:txDef>
  </a:objectDefaults>
  <a:extraClrSchemeLst>
    <a:extraClrScheme>
      <a:clrScheme name="Glaucoma Rounds 10-7-04 1">
        <a:dk1>
          <a:srgbClr val="000000"/>
        </a:dk1>
        <a:lt1>
          <a:srgbClr val="FFFFFF"/>
        </a:lt1>
        <a:dk2>
          <a:srgbClr val="0066FF"/>
        </a:dk2>
        <a:lt2>
          <a:srgbClr val="FFFF00"/>
        </a:lt2>
        <a:accent1>
          <a:srgbClr val="00CCCC"/>
        </a:accent1>
        <a:accent2>
          <a:srgbClr val="FF33CC"/>
        </a:accent2>
        <a:accent3>
          <a:srgbClr val="AAB8FF"/>
        </a:accent3>
        <a:accent4>
          <a:srgbClr val="DADADA"/>
        </a:accent4>
        <a:accent5>
          <a:srgbClr val="AAE2E2"/>
        </a:accent5>
        <a:accent6>
          <a:srgbClr val="E72DB9"/>
        </a:accent6>
        <a:hlink>
          <a:srgbClr val="FF4568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ucoma Rounds 10-7-04 2">
        <a:dk1>
          <a:srgbClr val="000000"/>
        </a:dk1>
        <a:lt1>
          <a:srgbClr val="9999FF"/>
        </a:lt1>
        <a:dk2>
          <a:srgbClr val="6600FF"/>
        </a:dk2>
        <a:lt2>
          <a:srgbClr val="FFFFFF"/>
        </a:lt2>
        <a:accent1>
          <a:srgbClr val="CCCCFF"/>
        </a:accent1>
        <a:accent2>
          <a:srgbClr val="FF99FF"/>
        </a:accent2>
        <a:accent3>
          <a:srgbClr val="CACAFF"/>
        </a:accent3>
        <a:accent4>
          <a:srgbClr val="000000"/>
        </a:accent4>
        <a:accent5>
          <a:srgbClr val="E2E2FF"/>
        </a:accent5>
        <a:accent6>
          <a:srgbClr val="E78AE7"/>
        </a:accent6>
        <a:hlink>
          <a:srgbClr val="00CC66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ucoma Rounds 10-7-04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ucoma Rounds 10-7-04 4">
        <a:dk1>
          <a:srgbClr val="000000"/>
        </a:dk1>
        <a:lt1>
          <a:srgbClr val="FFFFFF"/>
        </a:lt1>
        <a:dk2>
          <a:srgbClr val="990066"/>
        </a:dk2>
        <a:lt2>
          <a:srgbClr val="FFFF00"/>
        </a:lt2>
        <a:accent1>
          <a:srgbClr val="996633"/>
        </a:accent1>
        <a:accent2>
          <a:srgbClr val="CC6600"/>
        </a:accent2>
        <a:accent3>
          <a:srgbClr val="CAAAB8"/>
        </a:accent3>
        <a:accent4>
          <a:srgbClr val="DADADA"/>
        </a:accent4>
        <a:accent5>
          <a:srgbClr val="CAB8AD"/>
        </a:accent5>
        <a:accent6>
          <a:srgbClr val="B95C00"/>
        </a:accent6>
        <a:hlink>
          <a:srgbClr val="999933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laucoma Rounds 10-7-04 1">
    <a:dk1>
      <a:srgbClr val="000000"/>
    </a:dk1>
    <a:lt1>
      <a:srgbClr val="FFFFFF"/>
    </a:lt1>
    <a:dk2>
      <a:srgbClr val="0066FF"/>
    </a:dk2>
    <a:lt2>
      <a:srgbClr val="FFFF00"/>
    </a:lt2>
    <a:accent1>
      <a:srgbClr val="00CCCC"/>
    </a:accent1>
    <a:accent2>
      <a:srgbClr val="FF33CC"/>
    </a:accent2>
    <a:accent3>
      <a:srgbClr val="AAB8FF"/>
    </a:accent3>
    <a:accent4>
      <a:srgbClr val="DADADA"/>
    </a:accent4>
    <a:accent5>
      <a:srgbClr val="AAE2E2"/>
    </a:accent5>
    <a:accent6>
      <a:srgbClr val="E72DB9"/>
    </a:accent6>
    <a:hlink>
      <a:srgbClr val="FF4568"/>
    </a:hlink>
    <a:folHlink>
      <a:srgbClr val="CCEC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32506</TotalTime>
  <Words>944</Words>
  <Application>Microsoft Office PowerPoint</Application>
  <PresentationFormat>On-screen Show (4:3)</PresentationFormat>
  <Paragraphs>328</Paragraphs>
  <Slides>37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1" baseType="lpstr">
      <vt:lpstr>Times New Roman</vt:lpstr>
      <vt:lpstr>Wingdings</vt:lpstr>
      <vt:lpstr>Glaucoma Rounds 10-7-04</vt:lpstr>
      <vt:lpstr>Image</vt:lpstr>
      <vt:lpstr>Quality Assurance and  Improvement Review FY 2023-24</vt:lpstr>
      <vt:lpstr>Purpose </vt:lpstr>
      <vt:lpstr>Quality improvement roles</vt:lpstr>
      <vt:lpstr>Results</vt:lpstr>
      <vt:lpstr>Number of surgical cases</vt:lpstr>
      <vt:lpstr>30-Day unplanned reoperation rates</vt:lpstr>
      <vt:lpstr>Post-surgical endophthalmitis/infections</vt:lpstr>
      <vt:lpstr>Post-surgical endophthalmitis/infection rates</vt:lpstr>
      <vt:lpstr>Annual Cataract Surgeries</vt:lpstr>
      <vt:lpstr>Reoperation rate within 30 days after cataract surgery</vt:lpstr>
      <vt:lpstr>Rate of unplanned anterior vitrectomy</vt:lpstr>
      <vt:lpstr>Retinal detachment repair cases (67107, 67018) </vt:lpstr>
      <vt:lpstr>Number of strabismus surgeries</vt:lpstr>
      <vt:lpstr>Strabismus reoperation rate</vt:lpstr>
      <vt:lpstr>Number of ptosis repairs</vt:lpstr>
      <vt:lpstr>Corneal transplants: clear transplants at 6 months</vt:lpstr>
      <vt:lpstr>Penetrating corneal transplants: clear transplants at 6 months</vt:lpstr>
      <vt:lpstr>Endothelial corneal transplants: clear transplants at 6 months</vt:lpstr>
      <vt:lpstr>Glaucoma surgery</vt:lpstr>
      <vt:lpstr>Strabismus surgery (esotropia repair): residual esotropia ≤ 15 prism diopters at 3 months</vt:lpstr>
      <vt:lpstr>Ectropion/Entropion: Improved Lid Position at 3 Months</vt:lpstr>
      <vt:lpstr>Retinal detachment repair: reattachment at 30 days</vt:lpstr>
      <vt:lpstr>Refractive Surgery: Glasses-Free Vision ≥ 20/40  at 3 months</vt:lpstr>
      <vt:lpstr>Refractive Surgery Glasses-Free vision ≥ 20/20  at 3 months</vt:lpstr>
      <vt:lpstr>Total number of KEC attending faculty </vt:lpstr>
      <vt:lpstr>Total outpatient visits</vt:lpstr>
      <vt:lpstr>Average number of visits per faculty member</vt:lpstr>
      <vt:lpstr>Adherence to  Primary Open Angle Glaucoma Guidelines, New Patients</vt:lpstr>
      <vt:lpstr>Adherence to Primary Open Angle Glaucoma Guidelines, Return Patients</vt:lpstr>
      <vt:lpstr>Adherence to Age-related Macular Degeneration Guidelines</vt:lpstr>
      <vt:lpstr>Adherence to Diabetic Retinopathy Guidelines</vt:lpstr>
      <vt:lpstr>Adherence to Dry Eye Guidelines</vt:lpstr>
      <vt:lpstr>Adherence to Amblyopia Guidelines</vt:lpstr>
      <vt:lpstr>Adherence to optic neuropathy guidelines</vt:lpstr>
      <vt:lpstr>Adherence to ischemic optic neuropathy guidelines</vt:lpstr>
      <vt:lpstr>Adherence to optic neuritis guidelines</vt:lpstr>
      <vt:lpstr>Acknowledgements</vt:lpstr>
    </vt:vector>
  </TitlesOfParts>
  <Company>University of Michigan Medical Center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Glaucoma Suspect</dc:title>
  <dc:creator>University of Michigan</dc:creator>
  <cp:lastModifiedBy>Weizer, Jennifer (Jennifer)</cp:lastModifiedBy>
  <cp:revision>743</cp:revision>
  <dcterms:created xsi:type="dcterms:W3CDTF">2005-08-30T17:20:00Z</dcterms:created>
  <dcterms:modified xsi:type="dcterms:W3CDTF">2024-12-10T16:43:47Z</dcterms:modified>
</cp:coreProperties>
</file>